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63" r:id="rId2"/>
    <p:sldId id="272" r:id="rId3"/>
    <p:sldId id="257" r:id="rId4"/>
    <p:sldId id="267" r:id="rId5"/>
    <p:sldId id="259" r:id="rId6"/>
    <p:sldId id="264" r:id="rId7"/>
    <p:sldId id="273" r:id="rId8"/>
    <p:sldId id="274" r:id="rId9"/>
    <p:sldId id="271" r:id="rId10"/>
    <p:sldId id="277" r:id="rId11"/>
    <p:sldId id="258" r:id="rId12"/>
    <p:sldId id="278"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79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03" autoAdjust="0"/>
    <p:restoredTop sz="96327"/>
  </p:normalViewPr>
  <p:slideViewPr>
    <p:cSldViewPr snapToGrid="0" snapToObjects="1">
      <p:cViewPr varScale="1">
        <p:scale>
          <a:sx n="123" d="100"/>
          <a:sy n="123" d="100"/>
        </p:scale>
        <p:origin x="9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7CC8A2-28FB-41EE-B84E-BEC6C86DD78D}" type="datetimeFigureOut">
              <a:rPr lang="en-US" smtClean="0"/>
              <a:t>12/15/2022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EC1B8A-04E7-4862-9384-E5CD968D47CF}" type="slidenum">
              <a:rPr lang="en-US" smtClean="0"/>
              <a:t>‹#›</a:t>
            </a:fld>
            <a:endParaRPr lang="en-US"/>
          </a:p>
        </p:txBody>
      </p:sp>
    </p:spTree>
    <p:extLst>
      <p:ext uri="{BB962C8B-B14F-4D97-AF65-F5344CB8AC3E}">
        <p14:creationId xmlns:p14="http://schemas.microsoft.com/office/powerpoint/2010/main" val="3794434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 </a:t>
            </a:r>
          </a:p>
          <a:p>
            <a:r>
              <a:rPr lang="en-US" dirty="0"/>
              <a:t>1. https://people.ece.cornell.edu/land/courses/eceprojectsland/STUDENTPROJ/2004to2005/jss67/Final_Report.pdf</a:t>
            </a:r>
          </a:p>
          <a:p>
            <a:r>
              <a:rPr lang="en-US" dirty="0"/>
              <a:t>2. https://ctms.engin.umich.edu/CTMS/index.php?example=InvertedPendulum&amp;section=SystemModeling</a:t>
            </a:r>
          </a:p>
        </p:txBody>
      </p:sp>
      <p:sp>
        <p:nvSpPr>
          <p:cNvPr id="4" name="Slide Number Placeholder 3"/>
          <p:cNvSpPr>
            <a:spLocks noGrp="1"/>
          </p:cNvSpPr>
          <p:nvPr>
            <p:ph type="sldNum" sz="quarter" idx="5"/>
          </p:nvPr>
        </p:nvSpPr>
        <p:spPr/>
        <p:txBody>
          <a:bodyPr/>
          <a:lstStyle/>
          <a:p>
            <a:fld id="{81EC1B8A-04E7-4862-9384-E5CD968D47CF}" type="slidenum">
              <a:rPr lang="en-US" smtClean="0"/>
              <a:t>3</a:t>
            </a:fld>
            <a:endParaRPr lang="en-US"/>
          </a:p>
        </p:txBody>
      </p:sp>
    </p:spTree>
    <p:extLst>
      <p:ext uri="{BB962C8B-B14F-4D97-AF65-F5344CB8AC3E}">
        <p14:creationId xmlns:p14="http://schemas.microsoft.com/office/powerpoint/2010/main" val="2913965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References:</a:t>
            </a:r>
          </a:p>
          <a:p>
            <a:pPr marL="228600" indent="-228600">
              <a:buAutoNum type="arabicPeriod"/>
            </a:pPr>
            <a:r>
              <a:rPr lang="en-US" dirty="0"/>
              <a:t>Motor: https://www.radwell.com/en-US/Buy/PARKER/COMPUMOTOR/SM162AE-NGSN/</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81EC1B8A-04E7-4862-9384-E5CD968D47CF}" type="slidenum">
              <a:rPr lang="en-US" smtClean="0"/>
              <a:t>5</a:t>
            </a:fld>
            <a:endParaRPr lang="en-US"/>
          </a:p>
        </p:txBody>
      </p:sp>
    </p:spTree>
    <p:extLst>
      <p:ext uri="{BB962C8B-B14F-4D97-AF65-F5344CB8AC3E}">
        <p14:creationId xmlns:p14="http://schemas.microsoft.com/office/powerpoint/2010/main" val="1669275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l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31B425-093C-0149-952F-11573DF09F2E}"/>
              </a:ext>
            </a:extLst>
          </p:cNvPr>
          <p:cNvSpPr/>
          <p:nvPr userDrawn="1"/>
        </p:nvSpPr>
        <p:spPr>
          <a:xfrm>
            <a:off x="851888" y="3218871"/>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3EF2B24F-1619-BE4B-A7F6-731536B35259}"/>
              </a:ext>
            </a:extLst>
          </p:cNvPr>
          <p:cNvSpPr>
            <a:spLocks noGrp="1"/>
          </p:cNvSpPr>
          <p:nvPr>
            <p:ph type="body" sz="quarter" idx="11" hasCustomPrompt="1"/>
          </p:nvPr>
        </p:nvSpPr>
        <p:spPr>
          <a:xfrm>
            <a:off x="852523" y="905691"/>
            <a:ext cx="8334246" cy="2106570"/>
          </a:xfrm>
        </p:spPr>
        <p:txBody>
          <a:bodyPr bIns="0" anchor="b">
            <a:normAutofit/>
          </a:bodyPr>
          <a:lstStyle>
            <a:lvl1pPr marL="0" indent="0" algn="l">
              <a:buNone/>
              <a:defRPr sz="4000" b="1">
                <a:solidFill>
                  <a:schemeClr val="tx1">
                    <a:lumMod val="90000"/>
                    <a:lumOff val="10000"/>
                  </a:schemeClr>
                </a:solidFill>
                <a:latin typeface="Arial" panose="020B0604020202020204" pitchFamily="34" charset="0"/>
                <a:cs typeface="Arial" panose="020B0604020202020204" pitchFamily="34" charset="0"/>
              </a:defRPr>
            </a:lvl1pPr>
          </a:lstStyle>
          <a:p>
            <a:pPr lvl="0"/>
            <a:r>
              <a:rPr lang="en-US" dirty="0"/>
              <a:t>Insert Presentation Title in title or sentence case</a:t>
            </a:r>
          </a:p>
        </p:txBody>
      </p:sp>
      <p:sp>
        <p:nvSpPr>
          <p:cNvPr id="11" name="Rectangle 10">
            <a:extLst>
              <a:ext uri="{FF2B5EF4-FFF2-40B4-BE49-F238E27FC236}">
                <a16:creationId xmlns:a16="http://schemas.microsoft.com/office/drawing/2014/main" id="{A91AB265-C0D2-A543-B156-B0221787BF01}"/>
              </a:ext>
            </a:extLst>
          </p:cNvPr>
          <p:cNvSpPr/>
          <p:nvPr userDrawn="1"/>
        </p:nvSpPr>
        <p:spPr>
          <a:xfrm>
            <a:off x="0" y="5733906"/>
            <a:ext cx="12192000" cy="1124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0">
            <a:extLst>
              <a:ext uri="{FF2B5EF4-FFF2-40B4-BE49-F238E27FC236}">
                <a16:creationId xmlns:a16="http://schemas.microsoft.com/office/drawing/2014/main" id="{BB10240F-B4BA-0448-B9CB-BAB80DBF6BF3}"/>
              </a:ext>
            </a:extLst>
          </p:cNvPr>
          <p:cNvSpPr>
            <a:spLocks noGrp="1"/>
          </p:cNvSpPr>
          <p:nvPr>
            <p:ph type="body" sz="quarter" idx="12" hasCustomPrompt="1"/>
          </p:nvPr>
        </p:nvSpPr>
        <p:spPr>
          <a:xfrm>
            <a:off x="851889" y="3519488"/>
            <a:ext cx="8334246" cy="701877"/>
          </a:xfrm>
        </p:spPr>
        <p:txBody>
          <a:bodyPr anchor="t">
            <a:noAutofit/>
          </a:bodyPr>
          <a:lstStyle>
            <a:lvl1pPr marL="0" indent="0">
              <a:buNone/>
              <a:defRPr sz="2300">
                <a:solidFill>
                  <a:schemeClr val="tx1">
                    <a:lumMod val="75000"/>
                    <a:lumOff val="25000"/>
                  </a:schemeClr>
                </a:solidFill>
              </a:defRPr>
            </a:lvl1pPr>
          </a:lstStyle>
          <a:p>
            <a:pPr lvl="0"/>
            <a:r>
              <a:rPr lang="en-US" dirty="0"/>
              <a:t>Insert subtitle, date or other important information, not to exceed two lines </a:t>
            </a:r>
          </a:p>
        </p:txBody>
      </p:sp>
      <p:sp>
        <p:nvSpPr>
          <p:cNvPr id="13" name="Text Placeholder 10">
            <a:extLst>
              <a:ext uri="{FF2B5EF4-FFF2-40B4-BE49-F238E27FC236}">
                <a16:creationId xmlns:a16="http://schemas.microsoft.com/office/drawing/2014/main" id="{254FFE49-5199-9649-BB93-1060548611E9}"/>
              </a:ext>
            </a:extLst>
          </p:cNvPr>
          <p:cNvSpPr>
            <a:spLocks noGrp="1"/>
          </p:cNvSpPr>
          <p:nvPr>
            <p:ph type="body" sz="quarter" idx="13" hasCustomPrompt="1"/>
          </p:nvPr>
        </p:nvSpPr>
        <p:spPr>
          <a:xfrm>
            <a:off x="851889" y="5953913"/>
            <a:ext cx="10311412" cy="523088"/>
          </a:xfrm>
        </p:spPr>
        <p:txBody>
          <a:bodyPr anchor="t" anchorCtr="0">
            <a:normAutofit/>
          </a:bodyPr>
          <a:lstStyle>
            <a:lvl1pPr marL="0" indent="0">
              <a:buNone/>
              <a:defRPr sz="1800" b="1">
                <a:solidFill>
                  <a:schemeClr val="bg1"/>
                </a:solidFill>
              </a:defRPr>
            </a:lvl1pPr>
          </a:lstStyle>
          <a:p>
            <a:pPr lvl="0"/>
            <a:r>
              <a:rPr lang="en-US" dirty="0"/>
              <a:t>Insert name, position, unit/faculty</a:t>
            </a:r>
          </a:p>
        </p:txBody>
      </p:sp>
    </p:spTree>
    <p:extLst>
      <p:ext uri="{BB962C8B-B14F-4D97-AF65-F5344CB8AC3E}">
        <p14:creationId xmlns:p14="http://schemas.microsoft.com/office/powerpoint/2010/main" val="4126455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End-bl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05D359-7029-C74B-8048-D1347E3FF64A}"/>
              </a:ext>
            </a:extLst>
          </p:cNvPr>
          <p:cNvSpPr/>
          <p:nvPr userDrawn="1"/>
        </p:nvSpPr>
        <p:spPr>
          <a:xfrm>
            <a:off x="0" y="-9939"/>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Logo&#10;&#10;Description automatically generated">
            <a:extLst>
              <a:ext uri="{FF2B5EF4-FFF2-40B4-BE49-F238E27FC236}">
                <a16:creationId xmlns:a16="http://schemas.microsoft.com/office/drawing/2014/main" id="{9442AFA6-CAED-D743-9BD0-FB7276EC21DE}"/>
              </a:ext>
            </a:extLst>
          </p:cNvPr>
          <p:cNvPicPr>
            <a:picLocks noChangeAspect="1"/>
          </p:cNvPicPr>
          <p:nvPr userDrawn="1"/>
        </p:nvPicPr>
        <p:blipFill>
          <a:blip r:embed="rId2"/>
          <a:stretch>
            <a:fillRect/>
          </a:stretch>
        </p:blipFill>
        <p:spPr>
          <a:xfrm>
            <a:off x="4557092" y="2911281"/>
            <a:ext cx="3077817" cy="1035438"/>
          </a:xfrm>
          <a:prstGeom prst="rect">
            <a:avLst/>
          </a:prstGeom>
        </p:spPr>
      </p:pic>
    </p:spTree>
    <p:extLst>
      <p:ext uri="{BB962C8B-B14F-4D97-AF65-F5344CB8AC3E}">
        <p14:creationId xmlns:p14="http://schemas.microsoft.com/office/powerpoint/2010/main" val="231482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dar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B1C6F3-8D05-7245-98E0-6A89EF37B52B}"/>
              </a:ext>
            </a:extLst>
          </p:cNvPr>
          <p:cNvSpPr/>
          <p:nvPr userDrawn="1"/>
        </p:nvSpPr>
        <p:spPr>
          <a:xfrm>
            <a:off x="0" y="0"/>
            <a:ext cx="12192000" cy="57339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1B425-093C-0149-952F-11573DF09F2E}"/>
              </a:ext>
            </a:extLst>
          </p:cNvPr>
          <p:cNvSpPr/>
          <p:nvPr userDrawn="1"/>
        </p:nvSpPr>
        <p:spPr>
          <a:xfrm>
            <a:off x="851888" y="3218871"/>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3EF2B24F-1619-BE4B-A7F6-731536B35259}"/>
              </a:ext>
            </a:extLst>
          </p:cNvPr>
          <p:cNvSpPr>
            <a:spLocks noGrp="1"/>
          </p:cNvSpPr>
          <p:nvPr>
            <p:ph type="body" sz="quarter" idx="11" hasCustomPrompt="1"/>
          </p:nvPr>
        </p:nvSpPr>
        <p:spPr>
          <a:xfrm>
            <a:off x="852523" y="905691"/>
            <a:ext cx="8334246" cy="2106570"/>
          </a:xfrm>
        </p:spPr>
        <p:txBody>
          <a:bodyPr bIns="0" anchor="b">
            <a:normAutofit/>
          </a:bodyPr>
          <a:lstStyle>
            <a:lvl1pPr marL="0" indent="0" algn="l">
              <a:buNone/>
              <a:defRPr sz="4000" b="1">
                <a:solidFill>
                  <a:schemeClr val="bg1"/>
                </a:solidFill>
                <a:latin typeface="Arial" panose="020B0604020202020204" pitchFamily="34" charset="0"/>
                <a:cs typeface="Arial" panose="020B0604020202020204" pitchFamily="34" charset="0"/>
              </a:defRPr>
            </a:lvl1pPr>
          </a:lstStyle>
          <a:p>
            <a:pPr lvl="0"/>
            <a:r>
              <a:rPr lang="en-US" dirty="0"/>
              <a:t>Insert Presentation Title in title or sentence case</a:t>
            </a:r>
          </a:p>
        </p:txBody>
      </p:sp>
      <p:sp>
        <p:nvSpPr>
          <p:cNvPr id="12" name="Text Placeholder 10">
            <a:extLst>
              <a:ext uri="{FF2B5EF4-FFF2-40B4-BE49-F238E27FC236}">
                <a16:creationId xmlns:a16="http://schemas.microsoft.com/office/drawing/2014/main" id="{BB10240F-B4BA-0448-B9CB-BAB80DBF6BF3}"/>
              </a:ext>
            </a:extLst>
          </p:cNvPr>
          <p:cNvSpPr>
            <a:spLocks noGrp="1"/>
          </p:cNvSpPr>
          <p:nvPr>
            <p:ph type="body" sz="quarter" idx="12" hasCustomPrompt="1"/>
          </p:nvPr>
        </p:nvSpPr>
        <p:spPr>
          <a:xfrm>
            <a:off x="851889" y="3519488"/>
            <a:ext cx="8334246" cy="701877"/>
          </a:xfrm>
        </p:spPr>
        <p:txBody>
          <a:bodyPr anchor="t">
            <a:noAutofit/>
          </a:bodyPr>
          <a:lstStyle>
            <a:lvl1pPr marL="0" indent="0">
              <a:buNone/>
              <a:defRPr sz="2300">
                <a:solidFill>
                  <a:schemeClr val="tx1">
                    <a:lumMod val="25000"/>
                    <a:lumOff val="75000"/>
                  </a:schemeClr>
                </a:solidFill>
              </a:defRPr>
            </a:lvl1pPr>
          </a:lstStyle>
          <a:p>
            <a:pPr lvl="0"/>
            <a:r>
              <a:rPr lang="en-US" dirty="0"/>
              <a:t>Insert subtitle, date or other important information, not to exceed two lines </a:t>
            </a:r>
          </a:p>
        </p:txBody>
      </p:sp>
      <p:sp>
        <p:nvSpPr>
          <p:cNvPr id="13" name="Text Placeholder 10">
            <a:extLst>
              <a:ext uri="{FF2B5EF4-FFF2-40B4-BE49-F238E27FC236}">
                <a16:creationId xmlns:a16="http://schemas.microsoft.com/office/drawing/2014/main" id="{254FFE49-5199-9649-BB93-1060548611E9}"/>
              </a:ext>
            </a:extLst>
          </p:cNvPr>
          <p:cNvSpPr>
            <a:spLocks noGrp="1"/>
          </p:cNvSpPr>
          <p:nvPr>
            <p:ph type="body" sz="quarter" idx="13" hasCustomPrompt="1"/>
          </p:nvPr>
        </p:nvSpPr>
        <p:spPr>
          <a:xfrm>
            <a:off x="851889" y="5953913"/>
            <a:ext cx="10311412" cy="523088"/>
          </a:xfrm>
        </p:spPr>
        <p:txBody>
          <a:bodyPr anchor="t" anchorCtr="0">
            <a:normAutofit/>
          </a:bodyPr>
          <a:lstStyle>
            <a:lvl1pPr marL="0" indent="0">
              <a:buNone/>
              <a:defRPr sz="1800" b="1">
                <a:solidFill>
                  <a:schemeClr val="tx1">
                    <a:lumMod val="90000"/>
                    <a:lumOff val="10000"/>
                  </a:schemeClr>
                </a:solidFill>
              </a:defRPr>
            </a:lvl1pPr>
          </a:lstStyle>
          <a:p>
            <a:pPr lvl="0"/>
            <a:r>
              <a:rPr lang="en-US" dirty="0"/>
              <a:t>Insert name, position, unit/faculty</a:t>
            </a:r>
          </a:p>
        </p:txBody>
      </p:sp>
      <p:sp>
        <p:nvSpPr>
          <p:cNvPr id="8" name="Rectangle 7">
            <a:extLst>
              <a:ext uri="{FF2B5EF4-FFF2-40B4-BE49-F238E27FC236}">
                <a16:creationId xmlns:a16="http://schemas.microsoft.com/office/drawing/2014/main" id="{DBD50E08-9389-704F-B967-8B33E01F63EE}"/>
              </a:ext>
            </a:extLst>
          </p:cNvPr>
          <p:cNvSpPr/>
          <p:nvPr userDrawn="1"/>
        </p:nvSpPr>
        <p:spPr>
          <a:xfrm>
            <a:off x="11506200" y="9797"/>
            <a:ext cx="570641" cy="1024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Logo&#10;&#10;Description automatically generated">
            <a:extLst>
              <a:ext uri="{FF2B5EF4-FFF2-40B4-BE49-F238E27FC236}">
                <a16:creationId xmlns:a16="http://schemas.microsoft.com/office/drawing/2014/main" id="{DA47717F-59FB-F445-B50C-D4B473F1A79E}"/>
              </a:ext>
            </a:extLst>
          </p:cNvPr>
          <p:cNvPicPr>
            <a:picLocks noChangeAspect="1"/>
          </p:cNvPicPr>
          <p:nvPr userDrawn="1"/>
        </p:nvPicPr>
        <p:blipFill>
          <a:blip r:embed="rId2"/>
          <a:stretch>
            <a:fillRect/>
          </a:stretch>
        </p:blipFill>
        <p:spPr>
          <a:xfrm>
            <a:off x="11563459" y="232022"/>
            <a:ext cx="456122" cy="716763"/>
          </a:xfrm>
          <a:prstGeom prst="rect">
            <a:avLst/>
          </a:prstGeom>
        </p:spPr>
      </p:pic>
    </p:spTree>
    <p:extLst>
      <p:ext uri="{BB962C8B-B14F-4D97-AF65-F5344CB8AC3E}">
        <p14:creationId xmlns:p14="http://schemas.microsoft.com/office/powerpoint/2010/main" val="3437924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_1 column">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sp>
        <p:nvSpPr>
          <p:cNvPr id="7" name="Rectangle 6">
            <a:extLst>
              <a:ext uri="{FF2B5EF4-FFF2-40B4-BE49-F238E27FC236}">
                <a16:creationId xmlns:a16="http://schemas.microsoft.com/office/drawing/2014/main" id="{4EDFC75F-7C56-4347-B180-B45A7C3C2BFE}"/>
              </a:ext>
            </a:extLst>
          </p:cNvPr>
          <p:cNvSpPr/>
          <p:nvPr userDrawn="1"/>
        </p:nvSpPr>
        <p:spPr>
          <a:xfrm>
            <a:off x="495300" y="1625704"/>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8DB8662E-61A8-0447-B3BD-A6CA86FA07AC}"/>
              </a:ext>
            </a:extLst>
          </p:cNvPr>
          <p:cNvSpPr>
            <a:spLocks noGrp="1"/>
          </p:cNvSpPr>
          <p:nvPr>
            <p:ph type="body" sz="quarter" idx="12" hasCustomPrompt="1"/>
          </p:nvPr>
        </p:nvSpPr>
        <p:spPr>
          <a:xfrm>
            <a:off x="495300" y="457200"/>
            <a:ext cx="10668000" cy="1066800"/>
          </a:xfrm>
        </p:spPr>
        <p:txBody>
          <a:bodyPr bIns="0" anchor="b" anchorCtr="0">
            <a:normAutofit/>
          </a:bodyPr>
          <a:lstStyle>
            <a:lvl1pPr marL="0" indent="0">
              <a:buNone/>
              <a:defRPr sz="3400" b="1">
                <a:solidFill>
                  <a:schemeClr val="tx1">
                    <a:lumMod val="90000"/>
                    <a:lumOff val="10000"/>
                  </a:schemeClr>
                </a:solidFill>
              </a:defRPr>
            </a:lvl1pPr>
            <a:lvl2pPr>
              <a:defRPr sz="3200" b="1"/>
            </a:lvl2pPr>
            <a:lvl3pPr>
              <a:defRPr sz="3200" b="1"/>
            </a:lvl3pPr>
            <a:lvl4pPr>
              <a:defRPr sz="3200" b="1"/>
            </a:lvl4pPr>
            <a:lvl5pPr>
              <a:defRPr sz="3200" b="1"/>
            </a:lvl5pPr>
          </a:lstStyle>
          <a:p>
            <a:pPr lvl="0"/>
            <a:r>
              <a:rPr lang="en-US" dirty="0"/>
              <a:t>Insert slide title</a:t>
            </a:r>
          </a:p>
        </p:txBody>
      </p:sp>
      <p:sp>
        <p:nvSpPr>
          <p:cNvPr id="11" name="Content Placeholder 10">
            <a:extLst>
              <a:ext uri="{FF2B5EF4-FFF2-40B4-BE49-F238E27FC236}">
                <a16:creationId xmlns:a16="http://schemas.microsoft.com/office/drawing/2014/main" id="{733615FB-E867-334E-BB0E-3B18A2659575}"/>
              </a:ext>
            </a:extLst>
          </p:cNvPr>
          <p:cNvSpPr>
            <a:spLocks noGrp="1"/>
          </p:cNvSpPr>
          <p:nvPr>
            <p:ph sz="quarter" idx="13" hasCustomPrompt="1"/>
          </p:nvPr>
        </p:nvSpPr>
        <p:spPr>
          <a:xfrm>
            <a:off x="1485900" y="1840447"/>
            <a:ext cx="9677400" cy="4446053"/>
          </a:xfrm>
        </p:spPr>
        <p:txBody>
          <a:bodyPr>
            <a:normAutofit/>
          </a:bodyPr>
          <a:lstStyle>
            <a:lvl1pPr marL="228600" indent="-228600">
              <a:buFont typeface="Arial" panose="020B0604020202020204" pitchFamily="34" charset="0"/>
              <a:buChar char="•"/>
              <a:tabLst/>
              <a:defRPr sz="2600">
                <a:solidFill>
                  <a:schemeClr val="tx1">
                    <a:lumMod val="90000"/>
                    <a:lumOff val="10000"/>
                  </a:schemeClr>
                </a:solidFill>
              </a:defRPr>
            </a:lvl1pPr>
            <a:lvl2pPr>
              <a:defRPr sz="2100"/>
            </a:lvl2pPr>
            <a:lvl3pPr>
              <a:defRPr sz="2100"/>
            </a:lvl3pPr>
            <a:lvl4pPr>
              <a:defRPr sz="2100"/>
            </a:lvl4pPr>
            <a:lvl5pPr>
              <a:defRPr sz="2100"/>
            </a:lvl5pPr>
          </a:lstStyle>
          <a:p>
            <a:pPr lvl="0"/>
            <a:r>
              <a:rPr lang="en-US" dirty="0"/>
              <a:t>Bulleted list</a:t>
            </a:r>
          </a:p>
          <a:p>
            <a:pPr lvl="0"/>
            <a:r>
              <a:rPr lang="en-US" dirty="0"/>
              <a:t>Bulleted list</a:t>
            </a:r>
          </a:p>
          <a:p>
            <a:pPr lvl="0"/>
            <a:r>
              <a:rPr lang="en-US" dirty="0"/>
              <a:t>Bulleted list</a:t>
            </a:r>
          </a:p>
        </p:txBody>
      </p:sp>
      <p:sp>
        <p:nvSpPr>
          <p:cNvPr id="13" name="Text Placeholder 12">
            <a:extLst>
              <a:ext uri="{FF2B5EF4-FFF2-40B4-BE49-F238E27FC236}">
                <a16:creationId xmlns:a16="http://schemas.microsoft.com/office/drawing/2014/main" id="{73A315EF-C99D-DF4A-94FC-CDB4F9DECBFE}"/>
              </a:ext>
            </a:extLst>
          </p:cNvPr>
          <p:cNvSpPr>
            <a:spLocks noGrp="1"/>
          </p:cNvSpPr>
          <p:nvPr>
            <p:ph type="body" sz="quarter" idx="14" hasCustomPrompt="1"/>
          </p:nvPr>
        </p:nvSpPr>
        <p:spPr>
          <a:xfrm>
            <a:off x="0" y="6498902"/>
            <a:ext cx="6345327" cy="350865"/>
          </a:xfrm>
          <a:solidFill>
            <a:schemeClr val="accent1"/>
          </a:solidFill>
          <a:ln>
            <a:noFill/>
          </a:ln>
        </p:spPr>
        <p:txBody>
          <a:bodyPr wrap="none" lIns="274320" tIns="64008" rIns="91440" bIns="91440" anchor="ctr" anchorCtr="0">
            <a:spAutoFit/>
          </a:bodyPr>
          <a:lstStyle>
            <a:lvl1pPr marL="0" indent="0">
              <a:buNone/>
              <a:defRPr sz="1400">
                <a:solidFill>
                  <a:schemeClr val="bg1"/>
                </a:solidFill>
              </a:defRPr>
            </a:lvl1pPr>
            <a:lvl2pPr>
              <a:defRPr sz="1400"/>
            </a:lvl2pPr>
            <a:lvl3pPr>
              <a:defRPr sz="1400"/>
            </a:lvl3pPr>
            <a:lvl4pPr>
              <a:defRPr sz="1400"/>
            </a:lvl4pPr>
            <a:lvl5pPr>
              <a:defRPr sz="1400"/>
            </a:lvl5pPr>
          </a:lstStyle>
          <a:p>
            <a:pPr lvl="0"/>
            <a:r>
              <a:rPr lang="en-US" dirty="0"/>
              <a:t>Insert presentation topic or department/unit name (text box will expand to fit)</a:t>
            </a:r>
          </a:p>
        </p:txBody>
      </p:sp>
    </p:spTree>
    <p:extLst>
      <p:ext uri="{BB962C8B-B14F-4D97-AF65-F5344CB8AC3E}">
        <p14:creationId xmlns:p14="http://schemas.microsoft.com/office/powerpoint/2010/main" val="3626283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_2 column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sp>
        <p:nvSpPr>
          <p:cNvPr id="7" name="Rectangle 6">
            <a:extLst>
              <a:ext uri="{FF2B5EF4-FFF2-40B4-BE49-F238E27FC236}">
                <a16:creationId xmlns:a16="http://schemas.microsoft.com/office/drawing/2014/main" id="{4EDFC75F-7C56-4347-B180-B45A7C3C2BFE}"/>
              </a:ext>
            </a:extLst>
          </p:cNvPr>
          <p:cNvSpPr/>
          <p:nvPr userDrawn="1"/>
        </p:nvSpPr>
        <p:spPr>
          <a:xfrm>
            <a:off x="495300" y="1625704"/>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8DB8662E-61A8-0447-B3BD-A6CA86FA07AC}"/>
              </a:ext>
            </a:extLst>
          </p:cNvPr>
          <p:cNvSpPr>
            <a:spLocks noGrp="1"/>
          </p:cNvSpPr>
          <p:nvPr>
            <p:ph type="body" sz="quarter" idx="12" hasCustomPrompt="1"/>
          </p:nvPr>
        </p:nvSpPr>
        <p:spPr>
          <a:xfrm>
            <a:off x="495300" y="457200"/>
            <a:ext cx="10668000" cy="1066800"/>
          </a:xfrm>
        </p:spPr>
        <p:txBody>
          <a:bodyPr bIns="0" anchor="b" anchorCtr="0">
            <a:normAutofit/>
          </a:bodyPr>
          <a:lstStyle>
            <a:lvl1pPr marL="0" indent="0">
              <a:buNone/>
              <a:defRPr sz="3400" b="1"/>
            </a:lvl1pPr>
            <a:lvl2pPr>
              <a:defRPr sz="3200" b="1"/>
            </a:lvl2pPr>
            <a:lvl3pPr>
              <a:defRPr sz="3200" b="1"/>
            </a:lvl3pPr>
            <a:lvl4pPr>
              <a:defRPr sz="3200" b="1"/>
            </a:lvl4pPr>
            <a:lvl5pPr>
              <a:defRPr sz="3200" b="1"/>
            </a:lvl5pPr>
          </a:lstStyle>
          <a:p>
            <a:pPr lvl="0"/>
            <a:r>
              <a:rPr lang="en-US" dirty="0"/>
              <a:t>Insert slide title</a:t>
            </a:r>
          </a:p>
        </p:txBody>
      </p:sp>
      <p:sp>
        <p:nvSpPr>
          <p:cNvPr id="11" name="Content Placeholder 10">
            <a:extLst>
              <a:ext uri="{FF2B5EF4-FFF2-40B4-BE49-F238E27FC236}">
                <a16:creationId xmlns:a16="http://schemas.microsoft.com/office/drawing/2014/main" id="{733615FB-E867-334E-BB0E-3B18A2659575}"/>
              </a:ext>
            </a:extLst>
          </p:cNvPr>
          <p:cNvSpPr>
            <a:spLocks noGrp="1"/>
          </p:cNvSpPr>
          <p:nvPr>
            <p:ph sz="quarter" idx="13" hasCustomPrompt="1"/>
          </p:nvPr>
        </p:nvSpPr>
        <p:spPr>
          <a:xfrm>
            <a:off x="1485900" y="1840447"/>
            <a:ext cx="4482548" cy="4446053"/>
          </a:xfrm>
        </p:spPr>
        <p:txBody>
          <a:bodyPr>
            <a:normAutofit/>
          </a:bodyPr>
          <a:lstStyle>
            <a:lvl1pPr marL="228600" indent="-228600">
              <a:buFont typeface="Arial" panose="020B0604020202020204" pitchFamily="34" charset="0"/>
              <a:buChar char="•"/>
              <a:tabLst/>
              <a:defRPr sz="2600">
                <a:solidFill>
                  <a:schemeClr val="tx1"/>
                </a:solidFill>
              </a:defRPr>
            </a:lvl1pPr>
            <a:lvl2pPr>
              <a:defRPr sz="2100"/>
            </a:lvl2pPr>
            <a:lvl3pPr>
              <a:defRPr sz="2100"/>
            </a:lvl3pPr>
            <a:lvl4pPr>
              <a:defRPr sz="2100"/>
            </a:lvl4pPr>
            <a:lvl5pPr>
              <a:defRPr sz="2100"/>
            </a:lvl5pPr>
          </a:lstStyle>
          <a:p>
            <a:pPr lvl="0"/>
            <a:r>
              <a:rPr lang="en-US" dirty="0"/>
              <a:t>Bulleted list</a:t>
            </a:r>
          </a:p>
          <a:p>
            <a:pPr lvl="0"/>
            <a:r>
              <a:rPr lang="en-US" dirty="0"/>
              <a:t>Bulleted list</a:t>
            </a:r>
          </a:p>
          <a:p>
            <a:pPr lvl="0"/>
            <a:r>
              <a:rPr lang="en-US" dirty="0"/>
              <a:t>Bulleted list</a:t>
            </a:r>
          </a:p>
        </p:txBody>
      </p:sp>
      <p:sp>
        <p:nvSpPr>
          <p:cNvPr id="13" name="Text Placeholder 12">
            <a:extLst>
              <a:ext uri="{FF2B5EF4-FFF2-40B4-BE49-F238E27FC236}">
                <a16:creationId xmlns:a16="http://schemas.microsoft.com/office/drawing/2014/main" id="{73A315EF-C99D-DF4A-94FC-CDB4F9DECBFE}"/>
              </a:ext>
            </a:extLst>
          </p:cNvPr>
          <p:cNvSpPr>
            <a:spLocks noGrp="1"/>
          </p:cNvSpPr>
          <p:nvPr>
            <p:ph type="body" sz="quarter" idx="14" hasCustomPrompt="1"/>
          </p:nvPr>
        </p:nvSpPr>
        <p:spPr>
          <a:xfrm>
            <a:off x="0" y="6498902"/>
            <a:ext cx="6345327" cy="350865"/>
          </a:xfrm>
          <a:solidFill>
            <a:schemeClr val="accent1"/>
          </a:solidFill>
          <a:ln>
            <a:noFill/>
          </a:ln>
        </p:spPr>
        <p:txBody>
          <a:bodyPr wrap="none" lIns="274320" tIns="64008" rIns="91440" bIns="91440" anchor="ctr" anchorCtr="0">
            <a:spAutoFit/>
          </a:bodyPr>
          <a:lstStyle>
            <a:lvl1pPr marL="0" indent="0">
              <a:buNone/>
              <a:defRPr sz="1400">
                <a:solidFill>
                  <a:schemeClr val="bg1"/>
                </a:solidFill>
              </a:defRPr>
            </a:lvl1pPr>
            <a:lvl2pPr>
              <a:defRPr sz="1400"/>
            </a:lvl2pPr>
            <a:lvl3pPr>
              <a:defRPr sz="1400"/>
            </a:lvl3pPr>
            <a:lvl4pPr>
              <a:defRPr sz="1400"/>
            </a:lvl4pPr>
            <a:lvl5pPr>
              <a:defRPr sz="1400"/>
            </a:lvl5pPr>
          </a:lstStyle>
          <a:p>
            <a:pPr lvl="0"/>
            <a:r>
              <a:rPr lang="en-US" dirty="0"/>
              <a:t>Insert presentation topic or department/unit name (text box will expand to fit)</a:t>
            </a:r>
          </a:p>
        </p:txBody>
      </p:sp>
      <p:sp>
        <p:nvSpPr>
          <p:cNvPr id="8" name="Content Placeholder 10">
            <a:extLst>
              <a:ext uri="{FF2B5EF4-FFF2-40B4-BE49-F238E27FC236}">
                <a16:creationId xmlns:a16="http://schemas.microsoft.com/office/drawing/2014/main" id="{B0DEE38D-2FF0-2A49-A7D1-AF607FA3AB7A}"/>
              </a:ext>
            </a:extLst>
          </p:cNvPr>
          <p:cNvSpPr>
            <a:spLocks noGrp="1"/>
          </p:cNvSpPr>
          <p:nvPr>
            <p:ph sz="quarter" idx="15" hasCustomPrompt="1"/>
          </p:nvPr>
        </p:nvSpPr>
        <p:spPr>
          <a:xfrm>
            <a:off x="6223554" y="1840447"/>
            <a:ext cx="4939746" cy="4446053"/>
          </a:xfrm>
        </p:spPr>
        <p:txBody>
          <a:bodyPr>
            <a:normAutofit/>
          </a:bodyPr>
          <a:lstStyle>
            <a:lvl1pPr marL="228600" indent="-228600">
              <a:buFont typeface="Arial" panose="020B0604020202020204" pitchFamily="34" charset="0"/>
              <a:buChar char="•"/>
              <a:tabLst/>
              <a:defRPr sz="2600">
                <a:solidFill>
                  <a:schemeClr val="tx1"/>
                </a:solidFill>
              </a:defRPr>
            </a:lvl1pPr>
            <a:lvl2pPr>
              <a:defRPr sz="2100"/>
            </a:lvl2pPr>
            <a:lvl3pPr>
              <a:defRPr sz="2100"/>
            </a:lvl3pPr>
            <a:lvl4pPr>
              <a:defRPr sz="2100"/>
            </a:lvl4pPr>
            <a:lvl5pPr>
              <a:defRPr sz="2100"/>
            </a:lvl5pPr>
          </a:lstStyle>
          <a:p>
            <a:pPr lvl="0"/>
            <a:r>
              <a:rPr lang="en-US" dirty="0"/>
              <a:t>Bulleted list</a:t>
            </a:r>
          </a:p>
          <a:p>
            <a:pPr lvl="0"/>
            <a:r>
              <a:rPr lang="en-US" dirty="0"/>
              <a:t>Bulleted list</a:t>
            </a:r>
          </a:p>
          <a:p>
            <a:pPr lvl="0"/>
            <a:r>
              <a:rPr lang="en-US" dirty="0"/>
              <a:t>Bulleted list</a:t>
            </a:r>
          </a:p>
        </p:txBody>
      </p:sp>
    </p:spTree>
    <p:extLst>
      <p:ext uri="{BB962C8B-B14F-4D97-AF65-F5344CB8AC3E}">
        <p14:creationId xmlns:p14="http://schemas.microsoft.com/office/powerpoint/2010/main" val="3740767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_red">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907A194C-A4B8-2148-8BE0-5451BAAC5344}"/>
              </a:ext>
            </a:extLst>
          </p:cNvPr>
          <p:cNvPicPr>
            <a:picLocks noChangeAspect="1"/>
          </p:cNvPicPr>
          <p:nvPr userDrawn="1"/>
        </p:nvPicPr>
        <p:blipFill>
          <a:blip r:embed="rId2"/>
          <a:stretch>
            <a:fillRect/>
          </a:stretch>
        </p:blipFill>
        <p:spPr>
          <a:xfrm>
            <a:off x="0" y="-8234"/>
            <a:ext cx="12192000" cy="6858000"/>
          </a:xfrm>
          <a:prstGeom prst="rect">
            <a:avLst/>
          </a:prstGeom>
        </p:spPr>
      </p:pic>
      <p:sp>
        <p:nvSpPr>
          <p:cNvPr id="12" name="Rectangle 11">
            <a:extLst>
              <a:ext uri="{FF2B5EF4-FFF2-40B4-BE49-F238E27FC236}">
                <a16:creationId xmlns:a16="http://schemas.microsoft.com/office/drawing/2014/main" id="{C7C912DB-E11B-3D4C-9D09-221D4E874712}"/>
              </a:ext>
            </a:extLst>
          </p:cNvPr>
          <p:cNvSpPr/>
          <p:nvPr userDrawn="1"/>
        </p:nvSpPr>
        <p:spPr>
          <a:xfrm>
            <a:off x="0" y="1024128"/>
            <a:ext cx="11163300" cy="5825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F2563031-4D5F-6F49-9B43-B75A2450ABBB}"/>
              </a:ext>
            </a:extLst>
          </p:cNvPr>
          <p:cNvSpPr>
            <a:spLocks noGrp="1"/>
          </p:cNvSpPr>
          <p:nvPr>
            <p:ph type="body" sz="quarter" idx="12" hasCustomPrompt="1"/>
          </p:nvPr>
        </p:nvSpPr>
        <p:spPr>
          <a:xfrm>
            <a:off x="1485900" y="2514600"/>
            <a:ext cx="8279202" cy="1367286"/>
          </a:xfrm>
        </p:spPr>
        <p:txBody>
          <a:bodyPr bIns="0" anchor="b" anchorCtr="0">
            <a:noAutofit/>
          </a:bodyPr>
          <a:lstStyle>
            <a:lvl1pPr marL="0" indent="0">
              <a:buNone/>
              <a:defRPr sz="4000" b="1">
                <a:solidFill>
                  <a:schemeClr val="bg1"/>
                </a:solidFill>
              </a:defRPr>
            </a:lvl1pPr>
            <a:lvl2pPr>
              <a:defRPr sz="3600"/>
            </a:lvl2pPr>
            <a:lvl3pPr>
              <a:defRPr sz="3600"/>
            </a:lvl3pPr>
            <a:lvl4pPr>
              <a:defRPr sz="3600"/>
            </a:lvl4pPr>
            <a:lvl5pPr>
              <a:defRPr sz="3600"/>
            </a:lvl5pPr>
          </a:lstStyle>
          <a:p>
            <a:pPr lvl="0"/>
            <a:r>
              <a:rPr lang="en-US" dirty="0"/>
              <a:t>Insert Section Header Title</a:t>
            </a:r>
          </a:p>
        </p:txBody>
      </p:sp>
      <p:sp>
        <p:nvSpPr>
          <p:cNvPr id="11" name="Text Placeholder 10">
            <a:extLst>
              <a:ext uri="{FF2B5EF4-FFF2-40B4-BE49-F238E27FC236}">
                <a16:creationId xmlns:a16="http://schemas.microsoft.com/office/drawing/2014/main" id="{963DBCEB-EA83-B646-A716-9EAB713C5280}"/>
              </a:ext>
            </a:extLst>
          </p:cNvPr>
          <p:cNvSpPr>
            <a:spLocks noGrp="1"/>
          </p:cNvSpPr>
          <p:nvPr>
            <p:ph type="body" sz="quarter" idx="13" hasCustomPrompt="1"/>
          </p:nvPr>
        </p:nvSpPr>
        <p:spPr>
          <a:xfrm>
            <a:off x="1485900" y="4226928"/>
            <a:ext cx="5264150" cy="354459"/>
          </a:xfrm>
        </p:spPr>
        <p:txBody>
          <a:bodyPr>
            <a:noAutofit/>
          </a:bodyPr>
          <a:lstStyle>
            <a:lvl1pPr marL="0" indent="0">
              <a:buNone/>
              <a:defRPr sz="2300">
                <a:solidFill>
                  <a:schemeClr val="tx1">
                    <a:lumMod val="10000"/>
                    <a:lumOff val="90000"/>
                  </a:schemeClr>
                </a:solidFill>
              </a:defRPr>
            </a:lvl1pPr>
            <a:lvl2pPr>
              <a:defRPr sz="2100"/>
            </a:lvl2pPr>
            <a:lvl3pPr>
              <a:defRPr sz="2100"/>
            </a:lvl3pPr>
            <a:lvl4pPr>
              <a:defRPr sz="2100"/>
            </a:lvl4pPr>
            <a:lvl5pPr>
              <a:defRPr sz="2100"/>
            </a:lvl5pPr>
          </a:lstStyle>
          <a:p>
            <a:pPr lvl="0"/>
            <a:r>
              <a:rPr lang="en-US" dirty="0"/>
              <a:t>Insert subtitle if needed</a:t>
            </a:r>
          </a:p>
        </p:txBody>
      </p:sp>
      <p:sp>
        <p:nvSpPr>
          <p:cNvPr id="13" name="Freeform 12">
            <a:extLst>
              <a:ext uri="{FF2B5EF4-FFF2-40B4-BE49-F238E27FC236}">
                <a16:creationId xmlns:a16="http://schemas.microsoft.com/office/drawing/2014/main" id="{A2A8E911-3157-1444-8D3E-B3404B047192}"/>
              </a:ext>
            </a:extLst>
          </p:cNvPr>
          <p:cNvSpPr/>
          <p:nvPr userDrawn="1"/>
        </p:nvSpPr>
        <p:spPr>
          <a:xfrm>
            <a:off x="8714232" y="1024128"/>
            <a:ext cx="2449068" cy="5833872"/>
          </a:xfrm>
          <a:custGeom>
            <a:avLst/>
            <a:gdLst>
              <a:gd name="connsiteX0" fmla="*/ 0 w 3290316"/>
              <a:gd name="connsiteY0" fmla="*/ 0 h 6193766"/>
              <a:gd name="connsiteX1" fmla="*/ 1490472 w 3290316"/>
              <a:gd name="connsiteY1" fmla="*/ 0 h 6193766"/>
              <a:gd name="connsiteX2" fmla="*/ 2980944 w 3290316"/>
              <a:gd name="connsiteY2" fmla="*/ 0 h 6193766"/>
              <a:gd name="connsiteX3" fmla="*/ 3290316 w 3290316"/>
              <a:gd name="connsiteY3" fmla="*/ 0 h 6193766"/>
              <a:gd name="connsiteX4" fmla="*/ 3290316 w 3290316"/>
              <a:gd name="connsiteY4" fmla="*/ 6185532 h 6193766"/>
              <a:gd name="connsiteX5" fmla="*/ 1492453 w 3290316"/>
              <a:gd name="connsiteY5" fmla="*/ 6185532 h 6193766"/>
              <a:gd name="connsiteX6" fmla="*/ 1490472 w 3290316"/>
              <a:gd name="connsiteY6" fmla="*/ 6193766 h 619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0316" h="6193766">
                <a:moveTo>
                  <a:pt x="0" y="0"/>
                </a:moveTo>
                <a:lnTo>
                  <a:pt x="1490472" y="0"/>
                </a:lnTo>
                <a:lnTo>
                  <a:pt x="2980944" y="0"/>
                </a:lnTo>
                <a:lnTo>
                  <a:pt x="3290316" y="0"/>
                </a:lnTo>
                <a:lnTo>
                  <a:pt x="3290316" y="6185532"/>
                </a:lnTo>
                <a:lnTo>
                  <a:pt x="1492453" y="6185532"/>
                </a:lnTo>
                <a:lnTo>
                  <a:pt x="1490472" y="6193766"/>
                </a:lnTo>
                <a:close/>
              </a:path>
            </a:pathLst>
          </a:custGeom>
          <a:solidFill>
            <a:schemeClr val="accent1">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a16="http://schemas.microsoft.com/office/drawing/2014/main" id="{B6B6D0D8-B441-B94F-81C3-D858DB039304}"/>
              </a:ext>
            </a:extLst>
          </p:cNvPr>
          <p:cNvSpPr/>
          <p:nvPr userDrawn="1"/>
        </p:nvSpPr>
        <p:spPr>
          <a:xfrm>
            <a:off x="11507059" y="0"/>
            <a:ext cx="570641" cy="1024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Logo&#10;&#10;Description automatically generated">
            <a:extLst>
              <a:ext uri="{FF2B5EF4-FFF2-40B4-BE49-F238E27FC236}">
                <a16:creationId xmlns:a16="http://schemas.microsoft.com/office/drawing/2014/main" id="{C54FEC2B-37AF-0F44-BE06-966950F82A61}"/>
              </a:ext>
            </a:extLst>
          </p:cNvPr>
          <p:cNvPicPr>
            <a:picLocks noChangeAspect="1"/>
          </p:cNvPicPr>
          <p:nvPr userDrawn="1"/>
        </p:nvPicPr>
        <p:blipFill>
          <a:blip r:embed="rId3"/>
          <a:stretch>
            <a:fillRect/>
          </a:stretch>
        </p:blipFill>
        <p:spPr>
          <a:xfrm>
            <a:off x="11564318" y="222225"/>
            <a:ext cx="456122" cy="716763"/>
          </a:xfrm>
          <a:prstGeom prst="rect">
            <a:avLst/>
          </a:prstGeom>
        </p:spPr>
      </p:pic>
      <p:sp>
        <p:nvSpPr>
          <p:cNvPr id="14" name="Rectangle 13">
            <a:extLst>
              <a:ext uri="{FF2B5EF4-FFF2-40B4-BE49-F238E27FC236}">
                <a16:creationId xmlns:a16="http://schemas.microsoft.com/office/drawing/2014/main" id="{8EB6C9F2-5465-8D47-8351-B6B681C458B1}"/>
              </a:ext>
            </a:extLst>
          </p:cNvPr>
          <p:cNvSpPr/>
          <p:nvPr userDrawn="1"/>
        </p:nvSpPr>
        <p:spPr>
          <a:xfrm>
            <a:off x="1485900" y="4007404"/>
            <a:ext cx="471523" cy="94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427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_black">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CEECEB0E-880C-6049-9B69-BA2FEE345667}"/>
              </a:ext>
            </a:extLst>
          </p:cNvPr>
          <p:cNvPicPr>
            <a:picLocks noChangeAspect="1"/>
          </p:cNvPicPr>
          <p:nvPr userDrawn="1"/>
        </p:nvPicPr>
        <p:blipFill>
          <a:blip r:embed="rId2"/>
          <a:stretch>
            <a:fillRect/>
          </a:stretch>
        </p:blipFill>
        <p:spPr>
          <a:xfrm>
            <a:off x="0" y="-8234"/>
            <a:ext cx="12192000" cy="6858000"/>
          </a:xfrm>
          <a:prstGeom prst="rect">
            <a:avLst/>
          </a:prstGeom>
        </p:spPr>
      </p:pic>
      <p:sp>
        <p:nvSpPr>
          <p:cNvPr id="12" name="Rectangle 11">
            <a:extLst>
              <a:ext uri="{FF2B5EF4-FFF2-40B4-BE49-F238E27FC236}">
                <a16:creationId xmlns:a16="http://schemas.microsoft.com/office/drawing/2014/main" id="{C7C912DB-E11B-3D4C-9D09-221D4E874712}"/>
              </a:ext>
            </a:extLst>
          </p:cNvPr>
          <p:cNvSpPr/>
          <p:nvPr userDrawn="1"/>
        </p:nvSpPr>
        <p:spPr>
          <a:xfrm>
            <a:off x="0" y="1024128"/>
            <a:ext cx="11163300" cy="58338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F2563031-4D5F-6F49-9B43-B75A2450ABBB}"/>
              </a:ext>
            </a:extLst>
          </p:cNvPr>
          <p:cNvSpPr>
            <a:spLocks noGrp="1"/>
          </p:cNvSpPr>
          <p:nvPr>
            <p:ph type="body" sz="quarter" idx="12" hasCustomPrompt="1"/>
          </p:nvPr>
        </p:nvSpPr>
        <p:spPr>
          <a:xfrm>
            <a:off x="1485900" y="2514600"/>
            <a:ext cx="8279202" cy="1367286"/>
          </a:xfrm>
        </p:spPr>
        <p:txBody>
          <a:bodyPr bIns="0" anchor="b" anchorCtr="0">
            <a:noAutofit/>
          </a:bodyPr>
          <a:lstStyle>
            <a:lvl1pPr marL="0" indent="0">
              <a:buNone/>
              <a:defRPr sz="4000" b="1">
                <a:solidFill>
                  <a:schemeClr val="bg1"/>
                </a:solidFill>
              </a:defRPr>
            </a:lvl1pPr>
            <a:lvl2pPr>
              <a:defRPr sz="3600"/>
            </a:lvl2pPr>
            <a:lvl3pPr>
              <a:defRPr sz="3600"/>
            </a:lvl3pPr>
            <a:lvl4pPr>
              <a:defRPr sz="3600"/>
            </a:lvl4pPr>
            <a:lvl5pPr>
              <a:defRPr sz="3600"/>
            </a:lvl5pPr>
          </a:lstStyle>
          <a:p>
            <a:pPr lvl="0"/>
            <a:r>
              <a:rPr lang="en-US" dirty="0"/>
              <a:t>Insert Section Header Title</a:t>
            </a:r>
          </a:p>
        </p:txBody>
      </p:sp>
      <p:sp>
        <p:nvSpPr>
          <p:cNvPr id="11" name="Text Placeholder 10">
            <a:extLst>
              <a:ext uri="{FF2B5EF4-FFF2-40B4-BE49-F238E27FC236}">
                <a16:creationId xmlns:a16="http://schemas.microsoft.com/office/drawing/2014/main" id="{963DBCEB-EA83-B646-A716-9EAB713C5280}"/>
              </a:ext>
            </a:extLst>
          </p:cNvPr>
          <p:cNvSpPr>
            <a:spLocks noGrp="1"/>
          </p:cNvSpPr>
          <p:nvPr>
            <p:ph type="body" sz="quarter" idx="13" hasCustomPrompt="1"/>
          </p:nvPr>
        </p:nvSpPr>
        <p:spPr>
          <a:xfrm>
            <a:off x="1485900" y="4226928"/>
            <a:ext cx="5264150" cy="354459"/>
          </a:xfrm>
        </p:spPr>
        <p:txBody>
          <a:bodyPr>
            <a:noAutofit/>
          </a:bodyPr>
          <a:lstStyle>
            <a:lvl1pPr marL="0" indent="0">
              <a:buNone/>
              <a:defRPr sz="2300">
                <a:solidFill>
                  <a:schemeClr val="tx1">
                    <a:lumMod val="25000"/>
                    <a:lumOff val="75000"/>
                  </a:schemeClr>
                </a:solidFill>
              </a:defRPr>
            </a:lvl1pPr>
            <a:lvl2pPr>
              <a:defRPr sz="2100"/>
            </a:lvl2pPr>
            <a:lvl3pPr>
              <a:defRPr sz="2100"/>
            </a:lvl3pPr>
            <a:lvl4pPr>
              <a:defRPr sz="2100"/>
            </a:lvl4pPr>
            <a:lvl5pPr>
              <a:defRPr sz="2100"/>
            </a:lvl5pPr>
          </a:lstStyle>
          <a:p>
            <a:pPr lvl="0"/>
            <a:r>
              <a:rPr lang="en-US" dirty="0"/>
              <a:t>Insert subtitle if needed</a:t>
            </a:r>
          </a:p>
        </p:txBody>
      </p:sp>
      <p:sp>
        <p:nvSpPr>
          <p:cNvPr id="6" name="Rectangle 5">
            <a:extLst>
              <a:ext uri="{FF2B5EF4-FFF2-40B4-BE49-F238E27FC236}">
                <a16:creationId xmlns:a16="http://schemas.microsoft.com/office/drawing/2014/main" id="{2783DD59-F90E-824A-BBB1-FEED68A85CFA}"/>
              </a:ext>
            </a:extLst>
          </p:cNvPr>
          <p:cNvSpPr/>
          <p:nvPr userDrawn="1"/>
        </p:nvSpPr>
        <p:spPr>
          <a:xfrm>
            <a:off x="11507059" y="0"/>
            <a:ext cx="570641" cy="1024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10;&#10;Description automatically generated">
            <a:extLst>
              <a:ext uri="{FF2B5EF4-FFF2-40B4-BE49-F238E27FC236}">
                <a16:creationId xmlns:a16="http://schemas.microsoft.com/office/drawing/2014/main" id="{FB906E23-D9AF-EB4E-BF01-60C6ADFFAA28}"/>
              </a:ext>
            </a:extLst>
          </p:cNvPr>
          <p:cNvPicPr>
            <a:picLocks noChangeAspect="1"/>
          </p:cNvPicPr>
          <p:nvPr userDrawn="1"/>
        </p:nvPicPr>
        <p:blipFill>
          <a:blip r:embed="rId3"/>
          <a:stretch>
            <a:fillRect/>
          </a:stretch>
        </p:blipFill>
        <p:spPr>
          <a:xfrm>
            <a:off x="11564318" y="222225"/>
            <a:ext cx="456122" cy="716763"/>
          </a:xfrm>
          <a:prstGeom prst="rect">
            <a:avLst/>
          </a:prstGeom>
        </p:spPr>
      </p:pic>
      <p:sp>
        <p:nvSpPr>
          <p:cNvPr id="8" name="Rectangle 7">
            <a:extLst>
              <a:ext uri="{FF2B5EF4-FFF2-40B4-BE49-F238E27FC236}">
                <a16:creationId xmlns:a16="http://schemas.microsoft.com/office/drawing/2014/main" id="{211E94CE-F71B-1944-B826-00353C8726F4}"/>
              </a:ext>
            </a:extLst>
          </p:cNvPr>
          <p:cNvSpPr/>
          <p:nvPr userDrawn="1"/>
        </p:nvSpPr>
        <p:spPr>
          <a:xfrm>
            <a:off x="1485900" y="4007404"/>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FF968CE-35E2-E543-8D71-1D8778441684}"/>
              </a:ext>
            </a:extLst>
          </p:cNvPr>
          <p:cNvSpPr/>
          <p:nvPr userDrawn="1"/>
        </p:nvSpPr>
        <p:spPr>
          <a:xfrm>
            <a:off x="8714232" y="1024128"/>
            <a:ext cx="2449068" cy="5833872"/>
          </a:xfrm>
          <a:custGeom>
            <a:avLst/>
            <a:gdLst>
              <a:gd name="connsiteX0" fmla="*/ 0 w 3290316"/>
              <a:gd name="connsiteY0" fmla="*/ 0 h 6193766"/>
              <a:gd name="connsiteX1" fmla="*/ 1490472 w 3290316"/>
              <a:gd name="connsiteY1" fmla="*/ 0 h 6193766"/>
              <a:gd name="connsiteX2" fmla="*/ 2980944 w 3290316"/>
              <a:gd name="connsiteY2" fmla="*/ 0 h 6193766"/>
              <a:gd name="connsiteX3" fmla="*/ 3290316 w 3290316"/>
              <a:gd name="connsiteY3" fmla="*/ 0 h 6193766"/>
              <a:gd name="connsiteX4" fmla="*/ 3290316 w 3290316"/>
              <a:gd name="connsiteY4" fmla="*/ 6185532 h 6193766"/>
              <a:gd name="connsiteX5" fmla="*/ 1492453 w 3290316"/>
              <a:gd name="connsiteY5" fmla="*/ 6185532 h 6193766"/>
              <a:gd name="connsiteX6" fmla="*/ 1490472 w 3290316"/>
              <a:gd name="connsiteY6" fmla="*/ 6193766 h 619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0316" h="6193766">
                <a:moveTo>
                  <a:pt x="0" y="0"/>
                </a:moveTo>
                <a:lnTo>
                  <a:pt x="1490472" y="0"/>
                </a:lnTo>
                <a:lnTo>
                  <a:pt x="2980944" y="0"/>
                </a:lnTo>
                <a:lnTo>
                  <a:pt x="3290316" y="0"/>
                </a:lnTo>
                <a:lnTo>
                  <a:pt x="3290316" y="6185532"/>
                </a:lnTo>
                <a:lnTo>
                  <a:pt x="1492453" y="6185532"/>
                </a:lnTo>
                <a:lnTo>
                  <a:pt x="1490472" y="6193766"/>
                </a:lnTo>
                <a:close/>
              </a:path>
            </a:pathLst>
          </a:custGeom>
          <a:solidFill>
            <a:schemeClr val="tx1">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75710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5300" y="457200"/>
            <a:ext cx="10668000" cy="1066800"/>
          </a:xfrm>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20361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49504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nd-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05D359-7029-C74B-8048-D1347E3FF64A}"/>
              </a:ext>
            </a:extLst>
          </p:cNvPr>
          <p:cNvSpPr/>
          <p:nvPr userDrawn="1"/>
        </p:nvSpPr>
        <p:spPr>
          <a:xfrm>
            <a:off x="0" y="-9939"/>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Logo&#10;&#10;Description automatically generated">
            <a:extLst>
              <a:ext uri="{FF2B5EF4-FFF2-40B4-BE49-F238E27FC236}">
                <a16:creationId xmlns:a16="http://schemas.microsoft.com/office/drawing/2014/main" id="{9442AFA6-CAED-D743-9BD0-FB7276EC21DE}"/>
              </a:ext>
            </a:extLst>
          </p:cNvPr>
          <p:cNvPicPr>
            <a:picLocks noChangeAspect="1"/>
          </p:cNvPicPr>
          <p:nvPr userDrawn="1"/>
        </p:nvPicPr>
        <p:blipFill>
          <a:blip r:embed="rId2"/>
          <a:stretch>
            <a:fillRect/>
          </a:stretch>
        </p:blipFill>
        <p:spPr>
          <a:xfrm>
            <a:off x="4557092" y="2911281"/>
            <a:ext cx="3077817" cy="1035438"/>
          </a:xfrm>
          <a:prstGeom prst="rect">
            <a:avLst/>
          </a:prstGeom>
        </p:spPr>
      </p:pic>
    </p:spTree>
    <p:extLst>
      <p:ext uri="{BB962C8B-B14F-4D97-AF65-F5344CB8AC3E}">
        <p14:creationId xmlns:p14="http://schemas.microsoft.com/office/powerpoint/2010/main" val="2583120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457200"/>
            <a:ext cx="10668000" cy="1066800"/>
          </a:xfrm>
          <a:prstGeom prst="rect">
            <a:avLst/>
          </a:prstGeom>
        </p:spPr>
        <p:txBody>
          <a:bodyPr vert="horz" lIns="0" tIns="45720" rIns="0" bIns="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1485900" y="1828799"/>
            <a:ext cx="9677400" cy="4457701"/>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0" y="6505057"/>
            <a:ext cx="1060586" cy="344710"/>
          </a:xfrm>
          <a:prstGeom prst="rect">
            <a:avLst/>
          </a:prstGeom>
          <a:solidFill>
            <a:schemeClr val="accent1"/>
          </a:solidFill>
          <a:ln>
            <a:noFill/>
          </a:ln>
        </p:spPr>
        <p:txBody>
          <a:bodyPr vert="horz" wrap="square" lIns="91440" tIns="64008" rIns="91440" bIns="64008" rtlCol="0" anchor="ctr">
            <a:spAutoFit/>
          </a:bodyPr>
          <a:lstStyle>
            <a:lvl1pPr algn="ctr">
              <a:defRPr sz="1400" b="0" i="0">
                <a:solidFill>
                  <a:schemeClr val="bg1"/>
                </a:solidFill>
                <a:latin typeface="Arial" panose="020B0604020202020204" pitchFamily="34" charset="0"/>
                <a:cs typeface="Arial" panose="020B0604020202020204" pitchFamily="34" charset="0"/>
              </a:defRPr>
            </a:lvl1pPr>
          </a:lstStyle>
          <a:p>
            <a:endParaRPr lang="en-US" dirty="0"/>
          </a:p>
        </p:txBody>
      </p:sp>
      <p:sp>
        <p:nvSpPr>
          <p:cNvPr id="7" name="Rectangle 6">
            <a:extLst>
              <a:ext uri="{FF2B5EF4-FFF2-40B4-BE49-F238E27FC236}">
                <a16:creationId xmlns:a16="http://schemas.microsoft.com/office/drawing/2014/main" id="{EF1B1986-83A7-3542-BAD9-60B6AA5AD8E5}"/>
              </a:ext>
            </a:extLst>
          </p:cNvPr>
          <p:cNvSpPr/>
          <p:nvPr userDrawn="1"/>
        </p:nvSpPr>
        <p:spPr>
          <a:xfrm>
            <a:off x="11507059" y="0"/>
            <a:ext cx="570641" cy="1024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ogo&#10;&#10;Description automatically generated">
            <a:extLst>
              <a:ext uri="{FF2B5EF4-FFF2-40B4-BE49-F238E27FC236}">
                <a16:creationId xmlns:a16="http://schemas.microsoft.com/office/drawing/2014/main" id="{0E552B7F-AB27-DB49-8004-05CB28567967}"/>
              </a:ext>
            </a:extLst>
          </p:cNvPr>
          <p:cNvPicPr>
            <a:picLocks noChangeAspect="1"/>
          </p:cNvPicPr>
          <p:nvPr userDrawn="1"/>
        </p:nvPicPr>
        <p:blipFill>
          <a:blip r:embed="rId12"/>
          <a:stretch>
            <a:fillRect/>
          </a:stretch>
        </p:blipFill>
        <p:spPr>
          <a:xfrm>
            <a:off x="11564318" y="222225"/>
            <a:ext cx="456122" cy="716763"/>
          </a:xfrm>
          <a:prstGeom prst="rect">
            <a:avLst/>
          </a:prstGeom>
        </p:spPr>
      </p:pic>
    </p:spTree>
    <p:extLst>
      <p:ext uri="{BB962C8B-B14F-4D97-AF65-F5344CB8AC3E}">
        <p14:creationId xmlns:p14="http://schemas.microsoft.com/office/powerpoint/2010/main" val="2525479140"/>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74" r:id="rId4"/>
    <p:sldLayoutId id="2147483663" r:id="rId5"/>
    <p:sldLayoutId id="2147483673" r:id="rId6"/>
    <p:sldLayoutId id="2147483666" r:id="rId7"/>
    <p:sldLayoutId id="2147483667" r:id="rId8"/>
    <p:sldLayoutId id="2147483676" r:id="rId9"/>
    <p:sldLayoutId id="2147483677" r:id="rId10"/>
  </p:sldLayoutIdLst>
  <p:txStyles>
    <p:titleStyle>
      <a:lvl1pPr algn="l" defTabSz="914400" rtl="0" eaLnBrk="1" latinLnBrk="0" hangingPunct="1">
        <a:lnSpc>
          <a:spcPct val="90000"/>
        </a:lnSpc>
        <a:spcBef>
          <a:spcPct val="0"/>
        </a:spcBef>
        <a:buNone/>
        <a:defRPr sz="3200" b="1" i="0" kern="1200">
          <a:solidFill>
            <a:schemeClr val="tx1"/>
          </a:solidFill>
          <a:latin typeface="Arial" panose="020B0604020202020204" pitchFamily="34" charset="0"/>
          <a:ea typeface="+mj-ea"/>
          <a:cs typeface="Arial" panose="020B0604020202020204" pitchFamily="34" charset="0"/>
        </a:defRPr>
      </a:lvl1pPr>
    </p:titleStyle>
    <p:bodyStyle>
      <a:lvl1pPr marL="176213" indent="-176213" algn="l" defTabSz="914400" rtl="0" eaLnBrk="1" latinLnBrk="0" hangingPunct="1">
        <a:lnSpc>
          <a:spcPct val="90000"/>
        </a:lnSpc>
        <a:spcBef>
          <a:spcPts val="1000"/>
        </a:spcBef>
        <a:buClr>
          <a:schemeClr val="accent1"/>
        </a:buClr>
        <a:buSzPct val="90000"/>
        <a:buFont typeface="Arial" panose="020B0604020202020204" pitchFamily="34" charset="0"/>
        <a:buChar char="•"/>
        <a:tabLst/>
        <a:defRPr sz="2600" b="0" i="0" kern="1200">
          <a:solidFill>
            <a:schemeClr val="tx1"/>
          </a:solidFill>
          <a:latin typeface="Arial" panose="020B0604020202020204" pitchFamily="34" charset="0"/>
          <a:ea typeface="+mn-ea"/>
          <a:cs typeface="Arial" panose="020B0604020202020204" pitchFamily="34" charset="0"/>
        </a:defRPr>
      </a:lvl1pPr>
      <a:lvl2pPr marL="635000" indent="-177800" algn="l" defTabSz="914400" rtl="0" eaLnBrk="1" latinLnBrk="0" hangingPunct="1">
        <a:lnSpc>
          <a:spcPct val="90000"/>
        </a:lnSpc>
        <a:spcBef>
          <a:spcPts val="500"/>
        </a:spcBef>
        <a:buFont typeface="Arial" panose="020B0604020202020204" pitchFamily="34" charset="0"/>
        <a:buChar char="•"/>
        <a:tabLst/>
        <a:defRPr sz="2100" b="0" i="0" kern="1200">
          <a:solidFill>
            <a:schemeClr val="tx1"/>
          </a:solidFill>
          <a:latin typeface="Arial" panose="020B0604020202020204" pitchFamily="34" charset="0"/>
          <a:ea typeface="+mn-ea"/>
          <a:cs typeface="Arial" panose="020B0604020202020204" pitchFamily="34" charset="0"/>
        </a:defRPr>
      </a:lvl2pPr>
      <a:lvl3pPr marL="1092200" indent="-177800" algn="l" defTabSz="914400" rtl="0" eaLnBrk="1" latinLnBrk="0" hangingPunct="1">
        <a:lnSpc>
          <a:spcPct val="90000"/>
        </a:lnSpc>
        <a:spcBef>
          <a:spcPts val="500"/>
        </a:spcBef>
        <a:buFont typeface="Arial" panose="020B0604020202020204" pitchFamily="34" charset="0"/>
        <a:buChar char="•"/>
        <a:tabLst/>
        <a:defRPr sz="2000" b="0" i="0" kern="1200">
          <a:solidFill>
            <a:schemeClr val="tx1"/>
          </a:solidFill>
          <a:latin typeface="Arial" panose="020B0604020202020204" pitchFamily="34" charset="0"/>
          <a:ea typeface="+mn-ea"/>
          <a:cs typeface="Arial" panose="020B0604020202020204" pitchFamily="34" charset="0"/>
        </a:defRPr>
      </a:lvl3pPr>
      <a:lvl4pPr marL="1543050" indent="-171450"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Arial" panose="020B0604020202020204" pitchFamily="34" charset="0"/>
          <a:ea typeface="+mn-ea"/>
          <a:cs typeface="Arial" panose="020B0604020202020204" pitchFamily="34" charset="0"/>
        </a:defRPr>
      </a:lvl4pPr>
      <a:lvl5pPr marL="2001838" indent="-17303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
          <p15:clr>
            <a:srgbClr val="F26B43"/>
          </p15:clr>
        </p15:guide>
        <p15:guide id="2" pos="72">
          <p15:clr>
            <a:srgbClr val="F26B43"/>
          </p15:clr>
        </p15:guide>
        <p15:guide id="3" pos="7608">
          <p15:clr>
            <a:srgbClr val="F26B43"/>
          </p15:clr>
        </p15:guide>
        <p15:guide id="4" pos="312">
          <p15:clr>
            <a:srgbClr val="F26B43"/>
          </p15:clr>
        </p15:guide>
        <p15:guide id="5" pos="7248">
          <p15:clr>
            <a:srgbClr val="F26B43"/>
          </p15:clr>
        </p15:guide>
        <p15:guide id="6" orient="horz" pos="4248">
          <p15:clr>
            <a:srgbClr val="F26B43"/>
          </p15:clr>
        </p15:guide>
        <p15:guide id="7" orient="horz" pos="288">
          <p15:clr>
            <a:srgbClr val="F26B43"/>
          </p15:clr>
        </p15:guide>
        <p15:guide id="8" orient="horz" pos="960">
          <p15:clr>
            <a:srgbClr val="F26B43"/>
          </p15:clr>
        </p15:guide>
        <p15:guide id="9" pos="7032">
          <p15:clr>
            <a:srgbClr val="F26B43"/>
          </p15:clr>
        </p15:guide>
        <p15:guide id="10" pos="936">
          <p15:clr>
            <a:srgbClr val="F26B43"/>
          </p15:clr>
        </p15:guide>
        <p15:guide id="11" orient="horz" pos="1152">
          <p15:clr>
            <a:srgbClr val="F26B43"/>
          </p15:clr>
        </p15:guide>
        <p15:guide id="12" orient="horz" pos="39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hyperlink" Target="https://copleycontrols.com/en/software/"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ww1.microchip.com/downloads/en/devicedoc/atmel-2549-8-bit-avr-microcontroller-atmega640-1280-1281-2560-2561_datasheet.pdf" TargetMode="External"/><Relationship Id="rId2" Type="http://schemas.openxmlformats.org/officeDocument/2006/relationships/hyperlink" Target="https://copleycontrols.com/en/software/" TargetMode="External"/><Relationship Id="rId1" Type="http://schemas.openxmlformats.org/officeDocument/2006/relationships/slideLayout" Target="../slideLayouts/slideLayout3.xml"/><Relationship Id="rId6" Type="http://schemas.openxmlformats.org/officeDocument/2006/relationships/hyperlink" Target="https://cdn.usdigital.com/assets/datasheets/e6_datasheet.pdf" TargetMode="External"/><Relationship Id="rId5" Type="http://schemas.openxmlformats.org/officeDocument/2006/relationships/hyperlink" Target="https://www.robogaia.com/uploads/6/8/0/9/6809982/ls7366r.pdf" TargetMode="External"/><Relationship Id="rId4" Type="http://schemas.openxmlformats.org/officeDocument/2006/relationships/hyperlink" Target="http://www.motionusa.com.s3-website-us-east-1.amazonaws.com/copley/copley_controls_Accelus_Panel.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0.jpg"/><Relationship Id="rId5" Type="http://schemas.openxmlformats.org/officeDocument/2006/relationships/image" Target="../media/image9.jpeg"/><Relationship Id="rId10" Type="http://schemas.openxmlformats.org/officeDocument/2006/relationships/image" Target="../media/image14.jp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E76140-016B-3444-959E-FC4DFA1424E1}"/>
              </a:ext>
            </a:extLst>
          </p:cNvPr>
          <p:cNvSpPr>
            <a:spLocks noGrp="1"/>
          </p:cNvSpPr>
          <p:nvPr>
            <p:ph type="body" sz="quarter" idx="12"/>
          </p:nvPr>
        </p:nvSpPr>
        <p:spPr/>
        <p:txBody>
          <a:bodyPr/>
          <a:lstStyle/>
          <a:p>
            <a:pPr algn="ctr"/>
            <a:r>
              <a:rPr lang="en-US" sz="4400" dirty="0"/>
              <a:t>The Inverted Pendulum</a:t>
            </a:r>
          </a:p>
        </p:txBody>
      </p:sp>
      <p:sp>
        <p:nvSpPr>
          <p:cNvPr id="3" name="Text Placeholder 2">
            <a:extLst>
              <a:ext uri="{FF2B5EF4-FFF2-40B4-BE49-F238E27FC236}">
                <a16:creationId xmlns:a16="http://schemas.microsoft.com/office/drawing/2014/main" id="{8C07E1C2-76CF-DB42-AC88-EB1973827F5E}"/>
              </a:ext>
            </a:extLst>
          </p:cNvPr>
          <p:cNvSpPr>
            <a:spLocks noGrp="1"/>
          </p:cNvSpPr>
          <p:nvPr>
            <p:ph type="body" sz="quarter" idx="13"/>
          </p:nvPr>
        </p:nvSpPr>
        <p:spPr>
          <a:xfrm>
            <a:off x="1957137" y="4178634"/>
            <a:ext cx="7283116" cy="354459"/>
          </a:xfrm>
        </p:spPr>
        <p:txBody>
          <a:bodyPr/>
          <a:lstStyle/>
          <a:p>
            <a:pPr algn="ctr"/>
            <a:r>
              <a:rPr lang="en-US" dirty="0"/>
              <a:t>Sri Krishna Govind </a:t>
            </a:r>
            <a:r>
              <a:rPr lang="en-US" dirty="0" err="1"/>
              <a:t>Anandarao</a:t>
            </a:r>
            <a:r>
              <a:rPr lang="en-US" dirty="0"/>
              <a:t> and Shardul Shrikhande </a:t>
            </a:r>
          </a:p>
        </p:txBody>
      </p:sp>
      <p:sp>
        <p:nvSpPr>
          <p:cNvPr id="4" name="TextBox 3">
            <a:extLst>
              <a:ext uri="{FF2B5EF4-FFF2-40B4-BE49-F238E27FC236}">
                <a16:creationId xmlns:a16="http://schemas.microsoft.com/office/drawing/2014/main" id="{4FDBA867-6B98-4A2A-B40E-5611442F86AF}"/>
              </a:ext>
            </a:extLst>
          </p:cNvPr>
          <p:cNvSpPr txBox="1"/>
          <p:nvPr/>
        </p:nvSpPr>
        <p:spPr>
          <a:xfrm>
            <a:off x="2637401" y="2514600"/>
            <a:ext cx="5637541" cy="523220"/>
          </a:xfrm>
          <a:prstGeom prst="rect">
            <a:avLst/>
          </a:prstGeom>
          <a:noFill/>
        </p:spPr>
        <p:txBody>
          <a:bodyPr wrap="square" rtlCol="0">
            <a:spAutoFit/>
          </a:bodyPr>
          <a:lstStyle/>
          <a:p>
            <a:pPr algn="ctr"/>
            <a:r>
              <a:rPr lang="en-US" sz="2800" dirty="0">
                <a:solidFill>
                  <a:schemeClr val="bg1"/>
                </a:solidFill>
              </a:rPr>
              <a:t>ME 445 Final Project</a:t>
            </a:r>
          </a:p>
        </p:txBody>
      </p:sp>
    </p:spTree>
    <p:extLst>
      <p:ext uri="{BB962C8B-B14F-4D97-AF65-F5344CB8AC3E}">
        <p14:creationId xmlns:p14="http://schemas.microsoft.com/office/powerpoint/2010/main" val="1878015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E78184-3852-43F6-8DE7-87BF6D1BF9D5}"/>
              </a:ext>
            </a:extLst>
          </p:cNvPr>
          <p:cNvSpPr>
            <a:spLocks noGrp="1"/>
          </p:cNvSpPr>
          <p:nvPr>
            <p:ph type="body" sz="quarter" idx="12"/>
          </p:nvPr>
        </p:nvSpPr>
        <p:spPr/>
        <p:txBody>
          <a:bodyPr/>
          <a:lstStyle/>
          <a:p>
            <a:r>
              <a:rPr lang="en-US" dirty="0"/>
              <a:t>Course Content Utilization</a:t>
            </a:r>
          </a:p>
        </p:txBody>
      </p:sp>
      <p:sp>
        <p:nvSpPr>
          <p:cNvPr id="4" name="Text Placeholder 3">
            <a:extLst>
              <a:ext uri="{FF2B5EF4-FFF2-40B4-BE49-F238E27FC236}">
                <a16:creationId xmlns:a16="http://schemas.microsoft.com/office/drawing/2014/main" id="{F2444E20-04F2-4D2E-8A7B-2BC22AD6CA6C}"/>
              </a:ext>
            </a:extLst>
          </p:cNvPr>
          <p:cNvSpPr>
            <a:spLocks noGrp="1"/>
          </p:cNvSpPr>
          <p:nvPr>
            <p:ph type="body" sz="quarter" idx="14"/>
          </p:nvPr>
        </p:nvSpPr>
        <p:spPr>
          <a:xfrm>
            <a:off x="0" y="6498902"/>
            <a:ext cx="4512039" cy="350865"/>
          </a:xfrm>
        </p:spPr>
        <p:txBody>
          <a:bodyPr/>
          <a:lstStyle/>
          <a:p>
            <a:r>
              <a:rPr lang="en-US" dirty="0"/>
              <a:t>ME-445 Final Presentation : </a:t>
            </a:r>
            <a:r>
              <a:rPr lang="en-US" dirty="0" err="1"/>
              <a:t>Anandarao</a:t>
            </a:r>
            <a:r>
              <a:rPr lang="en-US" dirty="0"/>
              <a:t> - </a:t>
            </a:r>
            <a:r>
              <a:rPr lang="en-US" dirty="0" err="1"/>
              <a:t>Shrikhande</a:t>
            </a:r>
            <a:endParaRPr lang="en-US" dirty="0"/>
          </a:p>
        </p:txBody>
      </p:sp>
      <p:sp>
        <p:nvSpPr>
          <p:cNvPr id="5" name="Text Placeholder 1">
            <a:extLst>
              <a:ext uri="{FF2B5EF4-FFF2-40B4-BE49-F238E27FC236}">
                <a16:creationId xmlns:a16="http://schemas.microsoft.com/office/drawing/2014/main" id="{91EF8C08-B1DB-4686-AA44-C5C2C6028A6B}"/>
              </a:ext>
            </a:extLst>
          </p:cNvPr>
          <p:cNvSpPr txBox="1">
            <a:spLocks/>
          </p:cNvSpPr>
          <p:nvPr/>
        </p:nvSpPr>
        <p:spPr>
          <a:xfrm>
            <a:off x="495300" y="3265892"/>
            <a:ext cx="10668000" cy="1066800"/>
          </a:xfrm>
          <a:prstGeom prst="rect">
            <a:avLst/>
          </a:prstGeom>
        </p:spPr>
        <p:txBody>
          <a:bodyPr vert="horz" lIns="0" tIns="45720" rIns="91440" bIns="0" rtlCol="0" anchor="b" anchorCtr="0">
            <a:normAutofit/>
          </a:bodyPr>
          <a:lstStyle>
            <a:lvl1pPr marL="0" indent="0" algn="l" defTabSz="914400" rtl="0" eaLnBrk="1" latinLnBrk="0" hangingPunct="1">
              <a:lnSpc>
                <a:spcPct val="90000"/>
              </a:lnSpc>
              <a:spcBef>
                <a:spcPts val="1000"/>
              </a:spcBef>
              <a:buClr>
                <a:schemeClr val="accent1"/>
              </a:buClr>
              <a:buSzPct val="90000"/>
              <a:buFont typeface="Arial" panose="020B0604020202020204" pitchFamily="34" charset="0"/>
              <a:buNone/>
              <a:tabLst/>
              <a:defRPr sz="3400" b="1" i="0" kern="1200">
                <a:solidFill>
                  <a:schemeClr val="tx1">
                    <a:lumMod val="90000"/>
                    <a:lumOff val="10000"/>
                  </a:schemeClr>
                </a:solidFill>
                <a:latin typeface="Arial" panose="020B0604020202020204" pitchFamily="34" charset="0"/>
                <a:ea typeface="+mn-ea"/>
                <a:cs typeface="Arial" panose="020B0604020202020204" pitchFamily="34" charset="0"/>
              </a:defRPr>
            </a:lvl1pPr>
            <a:lvl2pPr marL="635000" indent="-177800" algn="l" defTabSz="914400" rtl="0" eaLnBrk="1" latinLnBrk="0" hangingPunct="1">
              <a:lnSpc>
                <a:spcPct val="90000"/>
              </a:lnSpc>
              <a:spcBef>
                <a:spcPts val="500"/>
              </a:spcBef>
              <a:buFont typeface="Arial" panose="020B0604020202020204" pitchFamily="34" charset="0"/>
              <a:buChar char="•"/>
              <a:tabLst/>
              <a:defRPr sz="3200" b="1" i="0" kern="1200">
                <a:solidFill>
                  <a:schemeClr val="tx1"/>
                </a:solidFill>
                <a:latin typeface="Arial" panose="020B0604020202020204" pitchFamily="34" charset="0"/>
                <a:ea typeface="+mn-ea"/>
                <a:cs typeface="Arial" panose="020B0604020202020204" pitchFamily="34" charset="0"/>
              </a:defRPr>
            </a:lvl2pPr>
            <a:lvl3pPr marL="1092200" indent="-177800" algn="l" defTabSz="914400" rtl="0" eaLnBrk="1" latinLnBrk="0" hangingPunct="1">
              <a:lnSpc>
                <a:spcPct val="90000"/>
              </a:lnSpc>
              <a:spcBef>
                <a:spcPts val="500"/>
              </a:spcBef>
              <a:buFont typeface="Arial" panose="020B0604020202020204" pitchFamily="34" charset="0"/>
              <a:buChar char="•"/>
              <a:tabLst/>
              <a:defRPr sz="3200" b="1" i="0" kern="1200">
                <a:solidFill>
                  <a:schemeClr val="tx1"/>
                </a:solidFill>
                <a:latin typeface="Arial" panose="020B0604020202020204" pitchFamily="34" charset="0"/>
                <a:ea typeface="+mn-ea"/>
                <a:cs typeface="Arial" panose="020B0604020202020204" pitchFamily="34" charset="0"/>
              </a:defRPr>
            </a:lvl3pPr>
            <a:lvl4pPr marL="1543050" indent="-171450" algn="l" defTabSz="914400" rtl="0" eaLnBrk="1" latinLnBrk="0" hangingPunct="1">
              <a:lnSpc>
                <a:spcPct val="90000"/>
              </a:lnSpc>
              <a:spcBef>
                <a:spcPts val="500"/>
              </a:spcBef>
              <a:buFont typeface="Arial" panose="020B0604020202020204" pitchFamily="34" charset="0"/>
              <a:buChar char="•"/>
              <a:tabLst/>
              <a:defRPr sz="3200" b="1" i="0" kern="1200">
                <a:solidFill>
                  <a:schemeClr val="tx1"/>
                </a:solidFill>
                <a:latin typeface="Arial" panose="020B0604020202020204" pitchFamily="34" charset="0"/>
                <a:ea typeface="+mn-ea"/>
                <a:cs typeface="Arial" panose="020B0604020202020204" pitchFamily="34" charset="0"/>
              </a:defRPr>
            </a:lvl4pPr>
            <a:lvl5pPr marL="2001838" indent="-173038" algn="l" defTabSz="914400" rtl="0" eaLnBrk="1" latinLnBrk="0" hangingPunct="1">
              <a:lnSpc>
                <a:spcPct val="90000"/>
              </a:lnSpc>
              <a:spcBef>
                <a:spcPts val="500"/>
              </a:spcBef>
              <a:buFont typeface="Arial" panose="020B0604020202020204" pitchFamily="34" charset="0"/>
              <a:buChar char="•"/>
              <a:tabLst/>
              <a:defRPr sz="3200" b="1"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TextBox 6">
            <a:extLst>
              <a:ext uri="{FF2B5EF4-FFF2-40B4-BE49-F238E27FC236}">
                <a16:creationId xmlns:a16="http://schemas.microsoft.com/office/drawing/2014/main" id="{AFAE91BA-CD13-4A18-8B61-4A26C769F92C}"/>
              </a:ext>
            </a:extLst>
          </p:cNvPr>
          <p:cNvSpPr txBox="1"/>
          <p:nvPr/>
        </p:nvSpPr>
        <p:spPr>
          <a:xfrm>
            <a:off x="495300" y="1676657"/>
            <a:ext cx="11201400" cy="6186309"/>
          </a:xfrm>
          <a:prstGeom prst="rect">
            <a:avLst/>
          </a:prstGeom>
          <a:noFill/>
        </p:spPr>
        <p:txBody>
          <a:bodyPr wrap="square" rtlCol="0">
            <a:spAutoFit/>
          </a:bodyPr>
          <a:lstStyle/>
          <a:p>
            <a:pPr lvl="0"/>
            <a:r>
              <a:rPr lang="en-US" sz="1200" b="1" dirty="0">
                <a:latin typeface="Arial" panose="020B0604020202020204" pitchFamily="34" charset="0"/>
                <a:cs typeface="Arial" panose="020B0604020202020204" pitchFamily="34" charset="0"/>
              </a:rPr>
              <a:t>Lab 1. Passive Circuits, Filters, &amp; Op-Amps Op-Amp Signal Conditioning:</a:t>
            </a:r>
          </a:p>
          <a:p>
            <a:pPr lvl="0"/>
            <a:r>
              <a:rPr lang="en-US" sz="1200" dirty="0">
                <a:latin typeface="Arial" panose="020B0604020202020204" pitchFamily="34" charset="0"/>
                <a:cs typeface="Arial" panose="020B0604020202020204" pitchFamily="34" charset="0"/>
              </a:rPr>
              <a:t>Content from this lab is used to observe datasheets, make circuit schematics, connectors </a:t>
            </a:r>
            <a:r>
              <a:rPr lang="en-US" sz="1200" dirty="0" err="1">
                <a:latin typeface="Arial" panose="020B0604020202020204" pitchFamily="34" charset="0"/>
                <a:cs typeface="Arial" panose="020B0604020202020204" pitchFamily="34" charset="0"/>
              </a:rPr>
              <a:t>etc</a:t>
            </a:r>
            <a:r>
              <a:rPr lang="en-US" sz="1200" dirty="0">
                <a:latin typeface="Arial" panose="020B0604020202020204" pitchFamily="34" charset="0"/>
                <a:cs typeface="Arial" panose="020B0604020202020204" pitchFamily="34" charset="0"/>
              </a:rPr>
              <a:t>  </a:t>
            </a:r>
          </a:p>
          <a:p>
            <a:pPr lvl="0"/>
            <a:r>
              <a:rPr lang="en-US" sz="1200" b="1" dirty="0">
                <a:latin typeface="Arial" panose="020B0604020202020204" pitchFamily="34" charset="0"/>
                <a:cs typeface="Arial" panose="020B0604020202020204" pitchFamily="34" charset="0"/>
              </a:rPr>
              <a:t>Lab 3. Processors, C Programming Fundamentals Programming &amp; Debugging Environment </a:t>
            </a:r>
            <a:endParaRPr lang="en-US" sz="1200" dirty="0">
              <a:latin typeface="Arial" panose="020B0604020202020204" pitchFamily="34" charset="0"/>
              <a:cs typeface="Arial" panose="020B0604020202020204" pitchFamily="34" charset="0"/>
            </a:endParaRPr>
          </a:p>
          <a:p>
            <a:pPr lvl="0"/>
            <a:r>
              <a:rPr lang="en-US" sz="1200" dirty="0">
                <a:latin typeface="Arial" panose="020B0604020202020204" pitchFamily="34" charset="0"/>
                <a:cs typeface="Arial" panose="020B0604020202020204" pitchFamily="34" charset="0"/>
              </a:rPr>
              <a:t>Content from this lab is used to program the microcontroller in C language. </a:t>
            </a:r>
          </a:p>
          <a:p>
            <a:pPr lvl="0"/>
            <a:r>
              <a:rPr lang="en-US" sz="1200" b="1" dirty="0">
                <a:latin typeface="Arial" panose="020B0604020202020204" pitchFamily="34" charset="0"/>
                <a:cs typeface="Arial" panose="020B0604020202020204" pitchFamily="34" charset="0"/>
              </a:rPr>
              <a:t>Lab 4. C Programming Fundamentals, Digital I/O, Digital Logic &amp; Computer Math </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a. Content from this lab is used to advance c programming for the microcontroller</a:t>
            </a:r>
          </a:p>
          <a:p>
            <a:r>
              <a:rPr lang="en-US" sz="1200" dirty="0">
                <a:latin typeface="Arial" panose="020B0604020202020204" pitchFamily="34" charset="0"/>
                <a:cs typeface="Arial" panose="020B0604020202020204" pitchFamily="34" charset="0"/>
              </a:rPr>
              <a:t>b. Configure the Digital I/O pins for the motor controller.  </a:t>
            </a:r>
          </a:p>
          <a:p>
            <a:pPr lvl="0"/>
            <a:r>
              <a:rPr lang="en-US" sz="1200" b="1" dirty="0">
                <a:latin typeface="Arial" panose="020B0604020202020204" pitchFamily="34" charset="0"/>
                <a:cs typeface="Arial" panose="020B0604020202020204" pitchFamily="34" charset="0"/>
              </a:rPr>
              <a:t>Lab 5. Interrupts, timers, advanced C Concepts:</a:t>
            </a:r>
          </a:p>
          <a:p>
            <a:pPr lvl="0"/>
            <a:r>
              <a:rPr lang="en-US" sz="1200" dirty="0">
                <a:latin typeface="Arial" panose="020B0604020202020204" pitchFamily="34" charset="0"/>
                <a:cs typeface="Arial" panose="020B0604020202020204" pitchFamily="34" charset="0"/>
              </a:rPr>
              <a:t>Content from these labs will be used in setting up various timers for position sampling, computing PD Difference equations, and uploading positional feedback inside the ISR </a:t>
            </a:r>
          </a:p>
          <a:p>
            <a:pPr lvl="0"/>
            <a:r>
              <a:rPr lang="en-US" sz="1200" b="1" dirty="0">
                <a:latin typeface="Arial" panose="020B0604020202020204" pitchFamily="34" charset="0"/>
                <a:cs typeface="Arial" panose="020B0604020202020204" pitchFamily="34" charset="0"/>
              </a:rPr>
              <a:t>Lab 7. State Transition Diagram Techniques &amp; Keypad/Displays or HMI/LCD </a:t>
            </a:r>
            <a:endParaRPr lang="en-US" sz="1200" dirty="0">
              <a:latin typeface="Arial" panose="020B0604020202020204" pitchFamily="34" charset="0"/>
              <a:cs typeface="Arial" panose="020B0604020202020204" pitchFamily="34" charset="0"/>
            </a:endParaRPr>
          </a:p>
          <a:p>
            <a:pPr lvl="0"/>
            <a:r>
              <a:rPr lang="en-US" sz="1200" dirty="0">
                <a:latin typeface="Arial" panose="020B0604020202020204" pitchFamily="34" charset="0"/>
                <a:cs typeface="Arial" panose="020B0604020202020204" pitchFamily="34" charset="0"/>
              </a:rPr>
              <a:t>LCD will be used to display the status and position of the cart. </a:t>
            </a:r>
          </a:p>
          <a:p>
            <a:pPr lvl="0"/>
            <a:r>
              <a:rPr lang="en-US" sz="1200" b="1" dirty="0">
                <a:latin typeface="Arial" panose="020B0604020202020204" pitchFamily="34" charset="0"/>
                <a:cs typeface="Arial" panose="020B0604020202020204" pitchFamily="34" charset="0"/>
              </a:rPr>
              <a:t>Lab 9. A/D, Sampling Theory, D/A, Reconstruction A/D-D/A Lab with Aliasing </a:t>
            </a:r>
            <a:endParaRPr lang="en-US" sz="1200" dirty="0">
              <a:latin typeface="Arial" panose="020B0604020202020204" pitchFamily="34" charset="0"/>
              <a:cs typeface="Arial" panose="020B0604020202020204" pitchFamily="34" charset="0"/>
            </a:endParaRPr>
          </a:p>
          <a:p>
            <a:pPr lvl="0"/>
            <a:r>
              <a:rPr lang="en-US" sz="1200" dirty="0">
                <a:latin typeface="Arial" panose="020B0604020202020204" pitchFamily="34" charset="0"/>
                <a:cs typeface="Arial" panose="020B0604020202020204" pitchFamily="34" charset="0"/>
              </a:rPr>
              <a:t>Utilization of the D/A to write analog references to the BLDC Motor Controller</a:t>
            </a:r>
          </a:p>
          <a:p>
            <a:pPr lvl="0"/>
            <a:r>
              <a:rPr lang="en-US" sz="1200" b="1" dirty="0">
                <a:latin typeface="Arial" panose="020B0604020202020204" pitchFamily="34" charset="0"/>
                <a:cs typeface="Arial" panose="020B0604020202020204" pitchFamily="34" charset="0"/>
              </a:rPr>
              <a:t>Lab 10. Encoders, Encoder Counters, LVDTs Encoder counter Driver lab - Encoder to LCD </a:t>
            </a:r>
            <a:endParaRPr lang="en-US" sz="1200" dirty="0">
              <a:latin typeface="Arial" panose="020B0604020202020204" pitchFamily="34" charset="0"/>
              <a:cs typeface="Arial" panose="020B0604020202020204" pitchFamily="34" charset="0"/>
            </a:endParaRPr>
          </a:p>
          <a:p>
            <a:pPr lvl="0"/>
            <a:r>
              <a:rPr lang="en-US" sz="1200" dirty="0">
                <a:latin typeface="Arial" panose="020B0604020202020204" pitchFamily="34" charset="0"/>
                <a:cs typeface="Arial" panose="020B0604020202020204" pitchFamily="34" charset="0"/>
              </a:rPr>
              <a:t>Content from this lab will be applied to the Encoder next to the pendulum to monitor the position of the pendulum. There will be another encoder used to determine the position of the rotor.  </a:t>
            </a:r>
          </a:p>
          <a:p>
            <a:pPr lvl="0"/>
            <a:r>
              <a:rPr lang="en-US" sz="1200" b="1" dirty="0">
                <a:latin typeface="Arial" panose="020B0604020202020204" pitchFamily="34" charset="0"/>
                <a:cs typeface="Arial" panose="020B0604020202020204" pitchFamily="34" charset="0"/>
              </a:rPr>
              <a:t>Lab 12. Close Loop Position Servo Control Motor Control Lab with Data Logging </a:t>
            </a:r>
            <a:endParaRPr lang="en-US" sz="1200" dirty="0">
              <a:latin typeface="Arial" panose="020B0604020202020204" pitchFamily="34" charset="0"/>
              <a:cs typeface="Arial" panose="020B0604020202020204" pitchFamily="34" charset="0"/>
            </a:endParaRPr>
          </a:p>
          <a:p>
            <a:pPr lvl="0"/>
            <a:r>
              <a:rPr lang="en-US" sz="1200" dirty="0">
                <a:latin typeface="Arial" panose="020B0604020202020204" pitchFamily="34" charset="0"/>
                <a:cs typeface="Arial" panose="020B0604020202020204" pitchFamily="34" charset="0"/>
              </a:rPr>
              <a:t>From this module we will apply the concepts of control theory.</a:t>
            </a:r>
          </a:p>
          <a:p>
            <a:pPr lvl="0"/>
            <a:r>
              <a:rPr lang="en-US" sz="1200" b="1" dirty="0">
                <a:latin typeface="Arial" panose="020B0604020202020204" pitchFamily="34" charset="0"/>
                <a:cs typeface="Arial" panose="020B0604020202020204" pitchFamily="34" charset="0"/>
              </a:rPr>
              <a:t>Lab 13. Fixed point Motor Controller</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Implement the controller using fixed point math.</a:t>
            </a:r>
          </a:p>
          <a:p>
            <a:endParaRPr lang="en-US" sz="1200" dirty="0">
              <a:latin typeface="Arial" panose="020B0604020202020204" pitchFamily="34" charset="0"/>
              <a:cs typeface="Arial" panose="020B0604020202020204" pitchFamily="34" charset="0"/>
            </a:endParaRPr>
          </a:p>
          <a:p>
            <a:pPr lvl="0"/>
            <a:r>
              <a:rPr lang="en-US" sz="1200" b="1" dirty="0">
                <a:latin typeface="Arial" panose="020B0604020202020204" pitchFamily="34" charset="0"/>
                <a:cs typeface="Arial" panose="020B0604020202020204" pitchFamily="34" charset="0"/>
              </a:rPr>
              <a:t>Labs that could potentially be used</a:t>
            </a:r>
          </a:p>
          <a:p>
            <a:pPr lvl="0"/>
            <a:r>
              <a:rPr lang="en-US" sz="1200" b="1" dirty="0">
                <a:latin typeface="Arial" panose="020B0604020202020204" pitchFamily="34" charset="0"/>
                <a:cs typeface="Arial" panose="020B0604020202020204" pitchFamily="34" charset="0"/>
              </a:rPr>
              <a:t>Lab 8.</a:t>
            </a:r>
            <a:r>
              <a:rPr lang="en-US" sz="1200" b="1">
                <a:latin typeface="Arial" panose="020B0604020202020204" pitchFamily="34" charset="0"/>
                <a:cs typeface="Arial" panose="020B0604020202020204" pitchFamily="34" charset="0"/>
              </a:rPr>
              <a:t>State Machine</a:t>
            </a:r>
            <a:endParaRPr lang="en-US" sz="1200"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Lab 11.Communication with a PC – Telemetry Logging </a:t>
            </a:r>
          </a:p>
          <a:p>
            <a:pPr lvl="0"/>
            <a:endParaRPr lang="en-US" sz="1200" dirty="0">
              <a:latin typeface="Arial" panose="020B0604020202020204" pitchFamily="34" charset="0"/>
              <a:cs typeface="Arial" panose="020B0604020202020204" pitchFamily="34" charset="0"/>
            </a:endParaRPr>
          </a:p>
          <a:p>
            <a:pPr lvl="0"/>
            <a:endParaRPr lang="en-US" sz="1200" dirty="0">
              <a:latin typeface="Arial" panose="020B0604020202020204" pitchFamily="34" charset="0"/>
              <a:cs typeface="Arial" panose="020B0604020202020204" pitchFamily="34" charset="0"/>
            </a:endParaRPr>
          </a:p>
          <a:p>
            <a:pPr lvl="0"/>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hlinkClick r:id="rId2"/>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pPr>
              <a:lnSpc>
                <a:spcPct val="100000"/>
              </a:lnSpc>
            </a:pPr>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85155052-1526-4C31-822D-027C72045D47}"/>
              </a:ext>
            </a:extLst>
          </p:cNvPr>
          <p:cNvSpPr txBox="1"/>
          <p:nvPr/>
        </p:nvSpPr>
        <p:spPr>
          <a:xfrm>
            <a:off x="8536899" y="5017563"/>
            <a:ext cx="4309672"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Total Course Utilization: 9/13: 69.2%</a:t>
            </a:r>
          </a:p>
        </p:txBody>
      </p:sp>
    </p:spTree>
    <p:extLst>
      <p:ext uri="{BB962C8B-B14F-4D97-AF65-F5344CB8AC3E}">
        <p14:creationId xmlns:p14="http://schemas.microsoft.com/office/powerpoint/2010/main" val="2033723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5C66E0-56AB-7146-BD17-D282471E13AB}"/>
              </a:ext>
            </a:extLst>
          </p:cNvPr>
          <p:cNvSpPr>
            <a:spLocks noGrp="1"/>
          </p:cNvSpPr>
          <p:nvPr>
            <p:ph type="body" sz="quarter" idx="11"/>
          </p:nvPr>
        </p:nvSpPr>
        <p:spPr>
          <a:xfrm>
            <a:off x="758712" y="380999"/>
            <a:ext cx="8334246" cy="624241"/>
          </a:xfrm>
        </p:spPr>
        <p:txBody>
          <a:bodyPr/>
          <a:lstStyle/>
          <a:p>
            <a:r>
              <a:rPr lang="en" dirty="0">
                <a:latin typeface="Arial"/>
                <a:ea typeface="Arial"/>
                <a:cs typeface="Arial"/>
                <a:sym typeface="Arial"/>
              </a:rPr>
              <a:t>Challenges</a:t>
            </a:r>
            <a:endParaRPr lang="en-US" dirty="0"/>
          </a:p>
        </p:txBody>
      </p:sp>
      <p:sp>
        <p:nvSpPr>
          <p:cNvPr id="3" name="Text Placeholder 2">
            <a:extLst>
              <a:ext uri="{FF2B5EF4-FFF2-40B4-BE49-F238E27FC236}">
                <a16:creationId xmlns:a16="http://schemas.microsoft.com/office/drawing/2014/main" id="{B327748B-387C-434F-91EF-0D3AF7E25C01}"/>
              </a:ext>
            </a:extLst>
          </p:cNvPr>
          <p:cNvSpPr>
            <a:spLocks noGrp="1"/>
          </p:cNvSpPr>
          <p:nvPr>
            <p:ph type="body" sz="quarter" idx="12"/>
          </p:nvPr>
        </p:nvSpPr>
        <p:spPr>
          <a:xfrm>
            <a:off x="758712" y="3645910"/>
            <a:ext cx="11433288" cy="1334169"/>
          </a:xfrm>
        </p:spPr>
        <p:txBody>
          <a:bodyPr/>
          <a:lstStyle/>
          <a:p>
            <a:pPr marL="342900" indent="-342900">
              <a:buFont typeface="Arial" panose="020B0604020202020204" pitchFamily="34" charset="0"/>
              <a:buChar char="•"/>
            </a:pPr>
            <a:r>
              <a:rPr lang="en-US" sz="2400" dirty="0">
                <a:solidFill>
                  <a:schemeClr val="bg1"/>
                </a:solidFill>
              </a:rPr>
              <a:t>SPI (Serial Peripheral Interface)</a:t>
            </a:r>
          </a:p>
          <a:p>
            <a:pPr marL="342900" indent="-342900">
              <a:buFont typeface="Arial" panose="020B0604020202020204" pitchFamily="34" charset="0"/>
              <a:buChar char="•"/>
            </a:pPr>
            <a:r>
              <a:rPr lang="en-US" sz="2400" dirty="0">
                <a:solidFill>
                  <a:schemeClr val="bg1"/>
                </a:solidFill>
              </a:rPr>
              <a:t>Better tune the controller for driving the cart</a:t>
            </a:r>
          </a:p>
          <a:p>
            <a:pPr marL="342900" indent="-342900">
              <a:buFont typeface="Arial" panose="020B0604020202020204" pitchFamily="34" charset="0"/>
              <a:buChar char="•"/>
            </a:pPr>
            <a:r>
              <a:rPr lang="en-US" sz="2400" dirty="0">
                <a:solidFill>
                  <a:schemeClr val="bg1"/>
                </a:solidFill>
              </a:rPr>
              <a:t>Better control algorithms, range limiting due to wire constraints</a:t>
            </a:r>
            <a:endParaRPr lang="en-US" dirty="0">
              <a:solidFill>
                <a:schemeClr val="bg1"/>
              </a:solidFill>
            </a:endParaRPr>
          </a:p>
        </p:txBody>
      </p:sp>
      <p:sp>
        <p:nvSpPr>
          <p:cNvPr id="4" name="Text Placeholder 3">
            <a:extLst>
              <a:ext uri="{FF2B5EF4-FFF2-40B4-BE49-F238E27FC236}">
                <a16:creationId xmlns:a16="http://schemas.microsoft.com/office/drawing/2014/main" id="{8C381787-C1D2-4E40-944F-6D1ED6890830}"/>
              </a:ext>
            </a:extLst>
          </p:cNvPr>
          <p:cNvSpPr>
            <a:spLocks noGrp="1"/>
          </p:cNvSpPr>
          <p:nvPr>
            <p:ph type="body" sz="quarter" idx="13"/>
          </p:nvPr>
        </p:nvSpPr>
        <p:spPr/>
        <p:txBody>
          <a:bodyPr/>
          <a:lstStyle/>
          <a:p>
            <a:endParaRPr lang="en-US"/>
          </a:p>
        </p:txBody>
      </p:sp>
      <p:sp>
        <p:nvSpPr>
          <p:cNvPr id="5" name="TextBox 4">
            <a:extLst>
              <a:ext uri="{FF2B5EF4-FFF2-40B4-BE49-F238E27FC236}">
                <a16:creationId xmlns:a16="http://schemas.microsoft.com/office/drawing/2014/main" id="{931095C6-FF3F-4631-B6DA-3CC64D205E8E}"/>
              </a:ext>
            </a:extLst>
          </p:cNvPr>
          <p:cNvSpPr txBox="1"/>
          <p:nvPr/>
        </p:nvSpPr>
        <p:spPr>
          <a:xfrm>
            <a:off x="758712" y="1058340"/>
            <a:ext cx="9149786"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I/O Pins mapping </a:t>
            </a:r>
          </a:p>
          <a:p>
            <a:pPr marL="285750" indent="-285750">
              <a:buFont typeface="Arial" panose="020B0604020202020204" pitchFamily="34" charset="0"/>
              <a:buChar char="•"/>
            </a:pPr>
            <a:r>
              <a:rPr lang="en-US" sz="2400" dirty="0">
                <a:solidFill>
                  <a:schemeClr val="bg1"/>
                </a:solidFill>
              </a:rPr>
              <a:t>Copley software </a:t>
            </a:r>
          </a:p>
          <a:p>
            <a:pPr marL="285750" indent="-285750">
              <a:buFont typeface="Arial" panose="020B0604020202020204" pitchFamily="34" charset="0"/>
              <a:buChar char="•"/>
            </a:pPr>
            <a:r>
              <a:rPr lang="en-US" sz="2400" dirty="0">
                <a:solidFill>
                  <a:schemeClr val="bg1"/>
                </a:solidFill>
              </a:rPr>
              <a:t>Motor driver calibration, Not enough torque to drive the cart</a:t>
            </a:r>
          </a:p>
          <a:p>
            <a:pPr marL="285750" indent="-285750">
              <a:buFont typeface="Arial" panose="020B0604020202020204" pitchFamily="34" charset="0"/>
              <a:buChar char="•"/>
            </a:pPr>
            <a:r>
              <a:rPr lang="en-US" sz="2400" dirty="0">
                <a:solidFill>
                  <a:schemeClr val="bg1"/>
                </a:solidFill>
              </a:rPr>
              <a:t>Phasing errors </a:t>
            </a:r>
          </a:p>
        </p:txBody>
      </p:sp>
      <p:sp>
        <p:nvSpPr>
          <p:cNvPr id="6" name="Google Shape;226;p33">
            <a:extLst>
              <a:ext uri="{FF2B5EF4-FFF2-40B4-BE49-F238E27FC236}">
                <a16:creationId xmlns:a16="http://schemas.microsoft.com/office/drawing/2014/main" id="{A3610EE8-40A2-452E-A151-008AC0E8A62C}"/>
              </a:ext>
            </a:extLst>
          </p:cNvPr>
          <p:cNvSpPr txBox="1">
            <a:spLocks/>
          </p:cNvSpPr>
          <p:nvPr/>
        </p:nvSpPr>
        <p:spPr>
          <a:xfrm>
            <a:off x="678594" y="2628000"/>
            <a:ext cx="8520600" cy="8010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3200" b="1" i="0" kern="1200">
                <a:solidFill>
                  <a:schemeClr val="tx1"/>
                </a:solidFill>
                <a:latin typeface="Arial" panose="020B0604020202020204" pitchFamily="34" charset="0"/>
                <a:ea typeface="+mj-ea"/>
                <a:cs typeface="Arial" panose="020B0604020202020204" pitchFamily="34" charset="0"/>
              </a:defRPr>
            </a:lvl1pPr>
          </a:lstStyle>
          <a:p>
            <a:pPr>
              <a:spcBef>
                <a:spcPts val="0"/>
              </a:spcBef>
            </a:pPr>
            <a:r>
              <a:rPr lang="en-US" dirty="0">
                <a:solidFill>
                  <a:schemeClr val="bg1"/>
                </a:solidFill>
                <a:latin typeface="Arial"/>
                <a:ea typeface="Arial"/>
                <a:cs typeface="Arial"/>
                <a:sym typeface="Arial"/>
              </a:rPr>
              <a:t>Future Work</a:t>
            </a:r>
          </a:p>
        </p:txBody>
      </p:sp>
      <p:pic>
        <p:nvPicPr>
          <p:cNvPr id="7" name="Picture 6" descr="lightbulb icon">
            <a:extLst>
              <a:ext uri="{FF2B5EF4-FFF2-40B4-BE49-F238E27FC236}">
                <a16:creationId xmlns:a16="http://schemas.microsoft.com/office/drawing/2014/main" id="{9A8CE924-07E7-4FFA-AD16-350DDEB369C3}"/>
              </a:ext>
            </a:extLst>
          </p:cNvPr>
          <p:cNvPicPr>
            <a:picLocks noChangeAspect="1"/>
          </p:cNvPicPr>
          <p:nvPr/>
        </p:nvPicPr>
        <p:blipFill>
          <a:blip r:embed="rId2"/>
          <a:stretch>
            <a:fillRect/>
          </a:stretch>
        </p:blipFill>
        <p:spPr>
          <a:xfrm>
            <a:off x="3640926" y="2411090"/>
            <a:ext cx="911412" cy="911412"/>
          </a:xfrm>
          <a:prstGeom prst="rect">
            <a:avLst/>
          </a:prstGeom>
        </p:spPr>
      </p:pic>
      <p:pic>
        <p:nvPicPr>
          <p:cNvPr id="8" name="Picture 7" descr="brain icon">
            <a:extLst>
              <a:ext uri="{FF2B5EF4-FFF2-40B4-BE49-F238E27FC236}">
                <a16:creationId xmlns:a16="http://schemas.microsoft.com/office/drawing/2014/main" id="{695BE0C3-16D1-4744-953A-0F5C17FF48AF}"/>
              </a:ext>
            </a:extLst>
          </p:cNvPr>
          <p:cNvPicPr>
            <a:picLocks noChangeAspect="1"/>
          </p:cNvPicPr>
          <p:nvPr/>
        </p:nvPicPr>
        <p:blipFill>
          <a:blip r:embed="rId3"/>
          <a:stretch>
            <a:fillRect/>
          </a:stretch>
        </p:blipFill>
        <p:spPr>
          <a:xfrm>
            <a:off x="3640926" y="281110"/>
            <a:ext cx="911412" cy="911412"/>
          </a:xfrm>
          <a:prstGeom prst="rect">
            <a:avLst/>
          </a:prstGeom>
        </p:spPr>
      </p:pic>
    </p:spTree>
    <p:extLst>
      <p:ext uri="{BB962C8B-B14F-4D97-AF65-F5344CB8AC3E}">
        <p14:creationId xmlns:p14="http://schemas.microsoft.com/office/powerpoint/2010/main" val="855078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89C85E-6D71-48A9-8606-D742E7C34871}"/>
              </a:ext>
            </a:extLst>
          </p:cNvPr>
          <p:cNvSpPr>
            <a:spLocks noGrp="1"/>
          </p:cNvSpPr>
          <p:nvPr>
            <p:ph type="body" sz="quarter" idx="12"/>
          </p:nvPr>
        </p:nvSpPr>
        <p:spPr/>
        <p:txBody>
          <a:bodyPr/>
          <a:lstStyle/>
          <a:p>
            <a:pPr algn="ctr"/>
            <a:r>
              <a:rPr lang="en-US" dirty="0"/>
              <a:t>DEMO!</a:t>
            </a:r>
          </a:p>
        </p:txBody>
      </p:sp>
      <p:sp>
        <p:nvSpPr>
          <p:cNvPr id="6" name="Text Placeholder 5">
            <a:extLst>
              <a:ext uri="{FF2B5EF4-FFF2-40B4-BE49-F238E27FC236}">
                <a16:creationId xmlns:a16="http://schemas.microsoft.com/office/drawing/2014/main" id="{2D8774DB-D0FD-4098-91F4-8465167F425E}"/>
              </a:ext>
            </a:extLst>
          </p:cNvPr>
          <p:cNvSpPr>
            <a:spLocks noGrp="1"/>
          </p:cNvSpPr>
          <p:nvPr>
            <p:ph type="body" sz="quarter" idx="13"/>
          </p:nvPr>
        </p:nvSpPr>
        <p:spPr/>
        <p:txBody>
          <a:bodyPr>
            <a:normAutofit fontScale="70000" lnSpcReduction="20000"/>
          </a:bodyPr>
          <a:lstStyle/>
          <a:p>
            <a:r>
              <a:rPr lang="en-US" dirty="0"/>
              <a:t>ME-445 Final Presentation : </a:t>
            </a:r>
            <a:r>
              <a:rPr lang="en-US" dirty="0" err="1"/>
              <a:t>Anandarao</a:t>
            </a:r>
            <a:r>
              <a:rPr lang="en-US" dirty="0"/>
              <a:t> - </a:t>
            </a:r>
            <a:r>
              <a:rPr lang="en-US" dirty="0" err="1"/>
              <a:t>Shrikhande</a:t>
            </a:r>
            <a:endParaRPr lang="en-US" dirty="0"/>
          </a:p>
        </p:txBody>
      </p:sp>
    </p:spTree>
    <p:extLst>
      <p:ext uri="{BB962C8B-B14F-4D97-AF65-F5344CB8AC3E}">
        <p14:creationId xmlns:p14="http://schemas.microsoft.com/office/powerpoint/2010/main" val="1224035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E78184-3852-43F6-8DE7-87BF6D1BF9D5}"/>
              </a:ext>
            </a:extLst>
          </p:cNvPr>
          <p:cNvSpPr>
            <a:spLocks noGrp="1"/>
          </p:cNvSpPr>
          <p:nvPr>
            <p:ph type="body" sz="quarter" idx="12"/>
          </p:nvPr>
        </p:nvSpPr>
        <p:spPr/>
        <p:txBody>
          <a:bodyPr/>
          <a:lstStyle/>
          <a:p>
            <a:r>
              <a:rPr lang="en-US" dirty="0"/>
              <a:t>References </a:t>
            </a:r>
          </a:p>
        </p:txBody>
      </p:sp>
      <p:sp>
        <p:nvSpPr>
          <p:cNvPr id="3" name="Content Placeholder 2">
            <a:extLst>
              <a:ext uri="{FF2B5EF4-FFF2-40B4-BE49-F238E27FC236}">
                <a16:creationId xmlns:a16="http://schemas.microsoft.com/office/drawing/2014/main" id="{DB422609-8498-4228-BC11-FC03FDAA7B6C}"/>
              </a:ext>
            </a:extLst>
          </p:cNvPr>
          <p:cNvSpPr>
            <a:spLocks noGrp="1"/>
          </p:cNvSpPr>
          <p:nvPr>
            <p:ph sz="quarter" idx="13"/>
          </p:nvPr>
        </p:nvSpPr>
        <p:spPr>
          <a:xfrm>
            <a:off x="495300" y="1840447"/>
            <a:ext cx="10668000" cy="2492245"/>
          </a:xfrm>
        </p:spPr>
        <p:txBody>
          <a:bodyPr>
            <a:normAutofit lnSpcReduction="10000"/>
          </a:bodyPr>
          <a:lstStyle/>
          <a:p>
            <a:r>
              <a:rPr lang="en-US" sz="2000" dirty="0"/>
              <a:t>Oberstar, Eric. ME 455 Mechatronics in Control &amp; Product Realization Fall 2022. University of Wisconsin-Madison, Madison, WI, 2022. </a:t>
            </a:r>
          </a:p>
          <a:p>
            <a:r>
              <a:rPr lang="en-US" sz="2000" dirty="0"/>
              <a:t>Barnett, Cox, and </a:t>
            </a:r>
            <a:r>
              <a:rPr lang="en-US" sz="2000" dirty="0" err="1"/>
              <a:t>O’Cull</a:t>
            </a:r>
            <a:r>
              <a:rPr lang="en-US" sz="2000" dirty="0"/>
              <a:t>. Embedded C Programming and the Atmel AVR. Delmar Learning, Clifton Park, NY, 2003. </a:t>
            </a:r>
          </a:p>
          <a:p>
            <a:r>
              <a:rPr lang="en-US" sz="2000" dirty="0"/>
              <a:t>Ogata, Katsuhiko. </a:t>
            </a:r>
            <a:r>
              <a:rPr lang="en-US" sz="2000" dirty="0" err="1"/>
              <a:t>Moden</a:t>
            </a:r>
            <a:r>
              <a:rPr lang="en-US" sz="2000" dirty="0"/>
              <a:t> Control Engineering. Prentice Hall, Upper Saddle River, NJ, 2002.</a:t>
            </a:r>
          </a:p>
          <a:p>
            <a:endParaRPr lang="en-US" sz="2000" dirty="0"/>
          </a:p>
          <a:p>
            <a:pPr marL="0" indent="0">
              <a:buNone/>
            </a:pPr>
            <a:r>
              <a:rPr lang="en-US" sz="2000" dirty="0"/>
              <a:t> </a:t>
            </a:r>
          </a:p>
          <a:p>
            <a:pPr marL="0" indent="0">
              <a:buNone/>
            </a:pPr>
            <a:endParaRPr lang="en-US" sz="2000" dirty="0">
              <a:hlinkClick r:id="rId2"/>
            </a:endParaRPr>
          </a:p>
          <a:p>
            <a:pPr marL="0" indent="0">
              <a:buNone/>
            </a:pPr>
            <a:endParaRPr lang="en-US" sz="2000" dirty="0"/>
          </a:p>
          <a:p>
            <a:endParaRPr lang="en-US" dirty="0"/>
          </a:p>
          <a:p>
            <a:endParaRPr lang="en-US" dirty="0"/>
          </a:p>
        </p:txBody>
      </p:sp>
      <p:sp>
        <p:nvSpPr>
          <p:cNvPr id="4" name="Text Placeholder 3">
            <a:extLst>
              <a:ext uri="{FF2B5EF4-FFF2-40B4-BE49-F238E27FC236}">
                <a16:creationId xmlns:a16="http://schemas.microsoft.com/office/drawing/2014/main" id="{F2444E20-04F2-4D2E-8A7B-2BC22AD6CA6C}"/>
              </a:ext>
            </a:extLst>
          </p:cNvPr>
          <p:cNvSpPr>
            <a:spLocks noGrp="1"/>
          </p:cNvSpPr>
          <p:nvPr>
            <p:ph type="body" sz="quarter" idx="14"/>
          </p:nvPr>
        </p:nvSpPr>
        <p:spPr>
          <a:xfrm>
            <a:off x="0" y="6498902"/>
            <a:ext cx="4567341" cy="350865"/>
          </a:xfrm>
        </p:spPr>
        <p:txBody>
          <a:bodyPr/>
          <a:lstStyle/>
          <a:p>
            <a:r>
              <a:rPr lang="en-US" dirty="0"/>
              <a:t>ME-445 Final Presentation : </a:t>
            </a:r>
            <a:r>
              <a:rPr lang="en-US" dirty="0" err="1"/>
              <a:t>Anandarao</a:t>
            </a:r>
            <a:r>
              <a:rPr lang="en-US" dirty="0"/>
              <a:t> - </a:t>
            </a:r>
            <a:r>
              <a:rPr lang="en-US" dirty="0" err="1"/>
              <a:t>Shrikhande</a:t>
            </a:r>
            <a:endParaRPr lang="en-US" dirty="0"/>
          </a:p>
        </p:txBody>
      </p:sp>
      <p:sp>
        <p:nvSpPr>
          <p:cNvPr id="5" name="Text Placeholder 1">
            <a:extLst>
              <a:ext uri="{FF2B5EF4-FFF2-40B4-BE49-F238E27FC236}">
                <a16:creationId xmlns:a16="http://schemas.microsoft.com/office/drawing/2014/main" id="{91EF8C08-B1DB-4686-AA44-C5C2C6028A6B}"/>
              </a:ext>
            </a:extLst>
          </p:cNvPr>
          <p:cNvSpPr txBox="1">
            <a:spLocks/>
          </p:cNvSpPr>
          <p:nvPr/>
        </p:nvSpPr>
        <p:spPr>
          <a:xfrm>
            <a:off x="495300" y="3265892"/>
            <a:ext cx="10668000" cy="1066800"/>
          </a:xfrm>
          <a:prstGeom prst="rect">
            <a:avLst/>
          </a:prstGeom>
        </p:spPr>
        <p:txBody>
          <a:bodyPr vert="horz" lIns="0" tIns="45720" rIns="91440" bIns="0" rtlCol="0" anchor="b" anchorCtr="0">
            <a:normAutofit/>
          </a:bodyPr>
          <a:lstStyle>
            <a:lvl1pPr marL="0" indent="0" algn="l" defTabSz="914400" rtl="0" eaLnBrk="1" latinLnBrk="0" hangingPunct="1">
              <a:lnSpc>
                <a:spcPct val="90000"/>
              </a:lnSpc>
              <a:spcBef>
                <a:spcPts val="1000"/>
              </a:spcBef>
              <a:buClr>
                <a:schemeClr val="accent1"/>
              </a:buClr>
              <a:buSzPct val="90000"/>
              <a:buFont typeface="Arial" panose="020B0604020202020204" pitchFamily="34" charset="0"/>
              <a:buNone/>
              <a:tabLst/>
              <a:defRPr sz="3400" b="1" i="0" kern="1200">
                <a:solidFill>
                  <a:schemeClr val="tx1">
                    <a:lumMod val="90000"/>
                    <a:lumOff val="10000"/>
                  </a:schemeClr>
                </a:solidFill>
                <a:latin typeface="Arial" panose="020B0604020202020204" pitchFamily="34" charset="0"/>
                <a:ea typeface="+mn-ea"/>
                <a:cs typeface="Arial" panose="020B0604020202020204" pitchFamily="34" charset="0"/>
              </a:defRPr>
            </a:lvl1pPr>
            <a:lvl2pPr marL="635000" indent="-177800" algn="l" defTabSz="914400" rtl="0" eaLnBrk="1" latinLnBrk="0" hangingPunct="1">
              <a:lnSpc>
                <a:spcPct val="90000"/>
              </a:lnSpc>
              <a:spcBef>
                <a:spcPts val="500"/>
              </a:spcBef>
              <a:buFont typeface="Arial" panose="020B0604020202020204" pitchFamily="34" charset="0"/>
              <a:buChar char="•"/>
              <a:tabLst/>
              <a:defRPr sz="3200" b="1" i="0" kern="1200">
                <a:solidFill>
                  <a:schemeClr val="tx1"/>
                </a:solidFill>
                <a:latin typeface="Arial" panose="020B0604020202020204" pitchFamily="34" charset="0"/>
                <a:ea typeface="+mn-ea"/>
                <a:cs typeface="Arial" panose="020B0604020202020204" pitchFamily="34" charset="0"/>
              </a:defRPr>
            </a:lvl2pPr>
            <a:lvl3pPr marL="1092200" indent="-177800" algn="l" defTabSz="914400" rtl="0" eaLnBrk="1" latinLnBrk="0" hangingPunct="1">
              <a:lnSpc>
                <a:spcPct val="90000"/>
              </a:lnSpc>
              <a:spcBef>
                <a:spcPts val="500"/>
              </a:spcBef>
              <a:buFont typeface="Arial" panose="020B0604020202020204" pitchFamily="34" charset="0"/>
              <a:buChar char="•"/>
              <a:tabLst/>
              <a:defRPr sz="3200" b="1" i="0" kern="1200">
                <a:solidFill>
                  <a:schemeClr val="tx1"/>
                </a:solidFill>
                <a:latin typeface="Arial" panose="020B0604020202020204" pitchFamily="34" charset="0"/>
                <a:ea typeface="+mn-ea"/>
                <a:cs typeface="Arial" panose="020B0604020202020204" pitchFamily="34" charset="0"/>
              </a:defRPr>
            </a:lvl3pPr>
            <a:lvl4pPr marL="1543050" indent="-171450" algn="l" defTabSz="914400" rtl="0" eaLnBrk="1" latinLnBrk="0" hangingPunct="1">
              <a:lnSpc>
                <a:spcPct val="90000"/>
              </a:lnSpc>
              <a:spcBef>
                <a:spcPts val="500"/>
              </a:spcBef>
              <a:buFont typeface="Arial" panose="020B0604020202020204" pitchFamily="34" charset="0"/>
              <a:buChar char="•"/>
              <a:tabLst/>
              <a:defRPr sz="3200" b="1" i="0" kern="1200">
                <a:solidFill>
                  <a:schemeClr val="tx1"/>
                </a:solidFill>
                <a:latin typeface="Arial" panose="020B0604020202020204" pitchFamily="34" charset="0"/>
                <a:ea typeface="+mn-ea"/>
                <a:cs typeface="Arial" panose="020B0604020202020204" pitchFamily="34" charset="0"/>
              </a:defRPr>
            </a:lvl4pPr>
            <a:lvl5pPr marL="2001838" indent="-173038" algn="l" defTabSz="914400" rtl="0" eaLnBrk="1" latinLnBrk="0" hangingPunct="1">
              <a:lnSpc>
                <a:spcPct val="90000"/>
              </a:lnSpc>
              <a:spcBef>
                <a:spcPts val="500"/>
              </a:spcBef>
              <a:buFont typeface="Arial" panose="020B0604020202020204" pitchFamily="34" charset="0"/>
              <a:buChar char="•"/>
              <a:tabLst/>
              <a:defRPr sz="3200" b="1"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Datasheets</a:t>
            </a:r>
          </a:p>
        </p:txBody>
      </p:sp>
      <p:sp>
        <p:nvSpPr>
          <p:cNvPr id="6" name="TextBox 5">
            <a:extLst>
              <a:ext uri="{FF2B5EF4-FFF2-40B4-BE49-F238E27FC236}">
                <a16:creationId xmlns:a16="http://schemas.microsoft.com/office/drawing/2014/main" id="{5473EDAF-1CE6-4060-A5CA-0868F02CD5AA}"/>
              </a:ext>
            </a:extLst>
          </p:cNvPr>
          <p:cNvSpPr txBox="1"/>
          <p:nvPr/>
        </p:nvSpPr>
        <p:spPr>
          <a:xfrm>
            <a:off x="495300" y="4405745"/>
            <a:ext cx="10810009" cy="2585323"/>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2"/>
              </a:rPr>
              <a:t>https://copleycontrols.com/en/software/</a:t>
            </a:r>
            <a:endParaRPr lang="en-US" dirty="0"/>
          </a:p>
          <a:p>
            <a:pPr marL="285750" indent="-285750">
              <a:buFont typeface="Arial" panose="020B0604020202020204" pitchFamily="34" charset="0"/>
              <a:buChar char="•"/>
            </a:pPr>
            <a:r>
              <a:rPr lang="en-US" dirty="0">
                <a:hlinkClick r:id="rId3"/>
              </a:rPr>
              <a:t>https://ww1.microchip.com/downloads/en/devicedoc/atmel-2549-8-bit-avr-microcontroller-atmega640-1280-1281-2560-2561_datasheet.pdf</a:t>
            </a:r>
            <a:endParaRPr lang="en-US" dirty="0"/>
          </a:p>
          <a:p>
            <a:pPr marL="285750" indent="-285750">
              <a:buFont typeface="Arial" panose="020B0604020202020204" pitchFamily="34" charset="0"/>
              <a:buChar char="•"/>
            </a:pPr>
            <a:r>
              <a:rPr lang="en-US" dirty="0">
                <a:hlinkClick r:id="rId4"/>
              </a:rPr>
              <a:t>http://www.motionusa.com.s3-website-us-east-1.amazonaws.com/copley/copley_controls_Accelus_Panel.pdf</a:t>
            </a:r>
            <a:endParaRPr lang="en-US" dirty="0"/>
          </a:p>
          <a:p>
            <a:pPr marL="285750" indent="-285750">
              <a:buFont typeface="Arial" panose="020B0604020202020204" pitchFamily="34" charset="0"/>
              <a:buChar char="•"/>
            </a:pPr>
            <a:r>
              <a:rPr lang="en-US" dirty="0">
                <a:hlinkClick r:id="rId5"/>
              </a:rPr>
              <a:t>https://www.robogaia.com/uploads/6/8/0/9/6809982/ls7366r.pdf</a:t>
            </a:r>
            <a:endParaRPr lang="en-US" dirty="0"/>
          </a:p>
          <a:p>
            <a:pPr marL="285750" indent="-285750">
              <a:buFont typeface="Arial" panose="020B0604020202020204" pitchFamily="34" charset="0"/>
              <a:buChar char="•"/>
            </a:pPr>
            <a:r>
              <a:rPr lang="en-US" dirty="0">
                <a:hlinkClick r:id="rId6"/>
              </a:rPr>
              <a:t>https://cdn.usdigital.com/assets/datasheets/e6_datasheet.pdf</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81960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B12F67-DAEC-40FC-AC48-F6ABBD024A63}"/>
              </a:ext>
            </a:extLst>
          </p:cNvPr>
          <p:cNvSpPr>
            <a:spLocks noGrp="1"/>
          </p:cNvSpPr>
          <p:nvPr>
            <p:ph type="body" sz="quarter" idx="12"/>
          </p:nvPr>
        </p:nvSpPr>
        <p:spPr>
          <a:xfrm>
            <a:off x="1387659" y="2061714"/>
            <a:ext cx="8279202" cy="1367286"/>
          </a:xfrm>
        </p:spPr>
        <p:txBody>
          <a:bodyPr/>
          <a:lstStyle/>
          <a:p>
            <a:pPr algn="ctr"/>
            <a:r>
              <a:rPr lang="en" sz="9600" dirty="0"/>
              <a:t>Thank you!</a:t>
            </a:r>
            <a:endParaRPr lang="en-US" sz="9600" dirty="0"/>
          </a:p>
        </p:txBody>
      </p:sp>
      <p:sp>
        <p:nvSpPr>
          <p:cNvPr id="3" name="Text Placeholder 2">
            <a:extLst>
              <a:ext uri="{FF2B5EF4-FFF2-40B4-BE49-F238E27FC236}">
                <a16:creationId xmlns:a16="http://schemas.microsoft.com/office/drawing/2014/main" id="{085C1FA0-E072-402C-8BCB-4214E679142A}"/>
              </a:ext>
            </a:extLst>
          </p:cNvPr>
          <p:cNvSpPr>
            <a:spLocks noGrp="1"/>
          </p:cNvSpPr>
          <p:nvPr>
            <p:ph type="body" sz="quarter" idx="13"/>
          </p:nvPr>
        </p:nvSpPr>
        <p:spPr>
          <a:xfrm>
            <a:off x="1485899" y="4226928"/>
            <a:ext cx="8534715" cy="1569310"/>
          </a:xfrm>
        </p:spPr>
        <p:txBody>
          <a:bodyPr/>
          <a:lstStyle/>
          <a:p>
            <a:pPr algn="ctr"/>
            <a:r>
              <a:rPr lang="en-US" sz="3200" b="1" dirty="0"/>
              <a:t>Acknowledgements</a:t>
            </a:r>
          </a:p>
          <a:p>
            <a:pPr algn="ctr"/>
            <a:r>
              <a:rPr lang="en-US" sz="2800" dirty="0"/>
              <a:t>Mechatronics Lab</a:t>
            </a:r>
          </a:p>
          <a:p>
            <a:pPr algn="ctr"/>
            <a:r>
              <a:rPr lang="en-US" sz="2800" dirty="0"/>
              <a:t>REACH Lab </a:t>
            </a:r>
          </a:p>
          <a:p>
            <a:endParaRPr lang="en-US" dirty="0"/>
          </a:p>
        </p:txBody>
      </p:sp>
    </p:spTree>
    <p:extLst>
      <p:ext uri="{BB962C8B-B14F-4D97-AF65-F5344CB8AC3E}">
        <p14:creationId xmlns:p14="http://schemas.microsoft.com/office/powerpoint/2010/main" val="1339092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90B494-CAB4-294E-B4BE-391E22C4888A}"/>
              </a:ext>
            </a:extLst>
          </p:cNvPr>
          <p:cNvSpPr>
            <a:spLocks noGrp="1"/>
          </p:cNvSpPr>
          <p:nvPr>
            <p:ph type="body" sz="quarter" idx="11"/>
          </p:nvPr>
        </p:nvSpPr>
        <p:spPr>
          <a:xfrm>
            <a:off x="1642392" y="597003"/>
            <a:ext cx="7914260" cy="609127"/>
          </a:xfrm>
        </p:spPr>
        <p:txBody>
          <a:bodyPr/>
          <a:lstStyle/>
          <a:p>
            <a:pPr algn="ctr"/>
            <a:r>
              <a:rPr lang="en-US" dirty="0"/>
              <a:t>Inverted Pendulum Background </a:t>
            </a:r>
          </a:p>
        </p:txBody>
      </p:sp>
      <p:sp>
        <p:nvSpPr>
          <p:cNvPr id="4" name="Text Placeholder 3">
            <a:extLst>
              <a:ext uri="{FF2B5EF4-FFF2-40B4-BE49-F238E27FC236}">
                <a16:creationId xmlns:a16="http://schemas.microsoft.com/office/drawing/2014/main" id="{3E18F467-84C9-7D44-9D6A-42DD1A40C3BA}"/>
              </a:ext>
            </a:extLst>
          </p:cNvPr>
          <p:cNvSpPr>
            <a:spLocks noGrp="1"/>
          </p:cNvSpPr>
          <p:nvPr>
            <p:ph type="body" sz="quarter" idx="13"/>
          </p:nvPr>
        </p:nvSpPr>
        <p:spPr/>
        <p:txBody>
          <a:bodyPr/>
          <a:lstStyle/>
          <a:p>
            <a:endParaRPr lang="en-US" dirty="0"/>
          </a:p>
        </p:txBody>
      </p:sp>
      <p:sp>
        <p:nvSpPr>
          <p:cNvPr id="3" name="TextBox 2">
            <a:extLst>
              <a:ext uri="{FF2B5EF4-FFF2-40B4-BE49-F238E27FC236}">
                <a16:creationId xmlns:a16="http://schemas.microsoft.com/office/drawing/2014/main" id="{058290A4-8D5E-423E-B87E-9009AB0ABBEB}"/>
              </a:ext>
            </a:extLst>
          </p:cNvPr>
          <p:cNvSpPr txBox="1"/>
          <p:nvPr/>
        </p:nvSpPr>
        <p:spPr>
          <a:xfrm>
            <a:off x="1574937" y="1185503"/>
            <a:ext cx="9171709" cy="4524315"/>
          </a:xfrm>
          <a:prstGeom prst="rect">
            <a:avLst/>
          </a:prstGeom>
          <a:noFill/>
        </p:spPr>
        <p:txBody>
          <a:bodyPr wrap="square" rtlCol="0">
            <a:spAutoFit/>
          </a:bodyPr>
          <a:lstStyle/>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The inverted pendulum is a system that has a cart which is programmed to balance a pendulum.</a:t>
            </a:r>
          </a:p>
          <a:p>
            <a:pPr marL="285750" indent="-285750">
              <a:buFont typeface="Wingdings" panose="05000000000000000000" pitchFamily="2" charset="2"/>
              <a:buChar char="v"/>
            </a:pPr>
            <a:r>
              <a:rPr lang="en-US" dirty="0"/>
              <a:t>An inverted pendulum is not a stable system and requires a constant external force for it to maintain its balance. It’s a classic controls problem and deals with the development of a system to balance the pendulum. The aim of the project is to create a control system that allows us to balance an Inverted Pendulum, by building a closed loop control system. </a:t>
            </a:r>
          </a:p>
          <a:p>
            <a:pPr marL="285750" indent="-285750">
              <a:buFont typeface="Wingdings" panose="05000000000000000000" pitchFamily="2" charset="2"/>
              <a:buChar char="v"/>
            </a:pPr>
            <a:r>
              <a:rPr lang="en-US" dirty="0"/>
              <a:t>The project demonstrates the capability of PID Control theory, along with an introduction in interfacing motor controls, through the BLDC Drive that’s being used for this application. </a:t>
            </a:r>
          </a:p>
          <a:p>
            <a:pPr marL="285750" indent="-285750">
              <a:buFont typeface="Wingdings" panose="05000000000000000000" pitchFamily="2" charset="2"/>
              <a:buChar char="v"/>
            </a:pPr>
            <a:r>
              <a:rPr lang="en-US" dirty="0"/>
              <a:t>System is adherently unstable since even the slightest disturbance would cause the pendulum to start falling.</a:t>
            </a:r>
          </a:p>
          <a:p>
            <a:pPr marL="285750" indent="-285750">
              <a:buFont typeface="Wingdings" panose="05000000000000000000" pitchFamily="2" charset="2"/>
              <a:buChar char="v"/>
            </a:pPr>
            <a:r>
              <a:rPr lang="en-US" dirty="0"/>
              <a:t>An ideal controller would keep the pendulum balanced with very little change in the angle, θ, or cart displacement, q.</a:t>
            </a:r>
          </a:p>
          <a:p>
            <a:pPr marL="285750" indent="-285750">
              <a:buFont typeface="Wingdings" panose="05000000000000000000" pitchFamily="2" charset="2"/>
              <a:buChar char="v"/>
            </a:pPr>
            <a:r>
              <a:rPr lang="en-US" dirty="0"/>
              <a:t>Limitations would be imposed based on the actual parameters of the system as well as the method for implementing a controller.</a:t>
            </a:r>
          </a:p>
          <a:p>
            <a:pPr marL="285750" indent="-285750">
              <a:buFont typeface="Wingdings" panose="05000000000000000000" pitchFamily="2" charset="2"/>
              <a:buChar char="v"/>
            </a:pPr>
            <a:r>
              <a:rPr lang="en-US" dirty="0"/>
              <a:t>Designing a controller that is close to ideal is a challenging design problem.</a:t>
            </a:r>
          </a:p>
        </p:txBody>
      </p:sp>
    </p:spTree>
    <p:extLst>
      <p:ext uri="{BB962C8B-B14F-4D97-AF65-F5344CB8AC3E}">
        <p14:creationId xmlns:p14="http://schemas.microsoft.com/office/powerpoint/2010/main" val="2306759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90B494-CAB4-294E-B4BE-391E22C4888A}"/>
              </a:ext>
            </a:extLst>
          </p:cNvPr>
          <p:cNvSpPr>
            <a:spLocks noGrp="1"/>
          </p:cNvSpPr>
          <p:nvPr>
            <p:ph type="body" sz="quarter" idx="11"/>
          </p:nvPr>
        </p:nvSpPr>
        <p:spPr>
          <a:xfrm>
            <a:off x="1733584" y="612117"/>
            <a:ext cx="7914260" cy="609127"/>
          </a:xfrm>
        </p:spPr>
        <p:txBody>
          <a:bodyPr/>
          <a:lstStyle/>
          <a:p>
            <a:r>
              <a:rPr lang="en-US" dirty="0"/>
              <a:t>Inverted Pendulum Background </a:t>
            </a:r>
          </a:p>
        </p:txBody>
      </p:sp>
      <p:pic>
        <p:nvPicPr>
          <p:cNvPr id="5" name="Picture 4">
            <a:extLst>
              <a:ext uri="{FF2B5EF4-FFF2-40B4-BE49-F238E27FC236}">
                <a16:creationId xmlns:a16="http://schemas.microsoft.com/office/drawing/2014/main" id="{30EA4D6B-090B-4F34-A5EF-90EC76C59672}"/>
              </a:ext>
            </a:extLst>
          </p:cNvPr>
          <p:cNvPicPr>
            <a:picLocks noChangeAspect="1"/>
          </p:cNvPicPr>
          <p:nvPr/>
        </p:nvPicPr>
        <p:blipFill rotWithShape="1">
          <a:blip r:embed="rId3"/>
          <a:srcRect l="27055" r="32077"/>
          <a:stretch/>
        </p:blipFill>
        <p:spPr>
          <a:xfrm>
            <a:off x="2191812" y="1693848"/>
            <a:ext cx="2320007" cy="2638425"/>
          </a:xfrm>
          <a:prstGeom prst="rect">
            <a:avLst/>
          </a:prstGeom>
        </p:spPr>
      </p:pic>
      <p:sp>
        <p:nvSpPr>
          <p:cNvPr id="4" name="Text Placeholder 3">
            <a:extLst>
              <a:ext uri="{FF2B5EF4-FFF2-40B4-BE49-F238E27FC236}">
                <a16:creationId xmlns:a16="http://schemas.microsoft.com/office/drawing/2014/main" id="{3E18F467-84C9-7D44-9D6A-42DD1A40C3BA}"/>
              </a:ext>
            </a:extLst>
          </p:cNvPr>
          <p:cNvSpPr>
            <a:spLocks noGrp="1"/>
          </p:cNvSpPr>
          <p:nvPr>
            <p:ph type="body" sz="quarter" idx="13"/>
          </p:nvPr>
        </p:nvSpPr>
        <p:spPr/>
        <p:txBody>
          <a:bodyPr/>
          <a:lstStyle/>
          <a:p>
            <a:r>
              <a:rPr lang="en-US" dirty="0"/>
              <a:t>Equations Governing the Motion: </a:t>
            </a:r>
          </a:p>
        </p:txBody>
      </p:sp>
      <p:sp>
        <p:nvSpPr>
          <p:cNvPr id="7" name="TextBox 6">
            <a:extLst>
              <a:ext uri="{FF2B5EF4-FFF2-40B4-BE49-F238E27FC236}">
                <a16:creationId xmlns:a16="http://schemas.microsoft.com/office/drawing/2014/main" id="{A4EB8B59-B9D1-4C3D-A5FF-F2C6020807C9}"/>
              </a:ext>
            </a:extLst>
          </p:cNvPr>
          <p:cNvSpPr txBox="1"/>
          <p:nvPr/>
        </p:nvSpPr>
        <p:spPr>
          <a:xfrm>
            <a:off x="1012915" y="4336653"/>
            <a:ext cx="4677799" cy="523220"/>
          </a:xfrm>
          <a:prstGeom prst="rect">
            <a:avLst/>
          </a:prstGeom>
          <a:noFill/>
        </p:spPr>
        <p:txBody>
          <a:bodyPr wrap="square" rtlCol="0">
            <a:spAutoFit/>
          </a:bodyPr>
          <a:lstStyle/>
          <a:p>
            <a:pPr algn="ctr"/>
            <a:r>
              <a:rPr lang="en-US" sz="1400" dirty="0"/>
              <a:t>Basic diagram of a cart with a pendulum and a generic force being applied to the system.</a:t>
            </a:r>
          </a:p>
        </p:txBody>
      </p:sp>
      <p:pic>
        <p:nvPicPr>
          <p:cNvPr id="8" name="Picture 7">
            <a:extLst>
              <a:ext uri="{FF2B5EF4-FFF2-40B4-BE49-F238E27FC236}">
                <a16:creationId xmlns:a16="http://schemas.microsoft.com/office/drawing/2014/main" id="{F683335C-3562-494A-94A7-70EDD54A2499}"/>
              </a:ext>
            </a:extLst>
          </p:cNvPr>
          <p:cNvPicPr>
            <a:picLocks noChangeAspect="1"/>
          </p:cNvPicPr>
          <p:nvPr/>
        </p:nvPicPr>
        <p:blipFill>
          <a:blip r:embed="rId4"/>
          <a:stretch>
            <a:fillRect/>
          </a:stretch>
        </p:blipFill>
        <p:spPr>
          <a:xfrm>
            <a:off x="6322986" y="2762250"/>
            <a:ext cx="4886325" cy="1333500"/>
          </a:xfrm>
          <a:prstGeom prst="rect">
            <a:avLst/>
          </a:prstGeom>
        </p:spPr>
      </p:pic>
      <p:sp>
        <p:nvSpPr>
          <p:cNvPr id="9" name="TextBox 8">
            <a:extLst>
              <a:ext uri="{FF2B5EF4-FFF2-40B4-BE49-F238E27FC236}">
                <a16:creationId xmlns:a16="http://schemas.microsoft.com/office/drawing/2014/main" id="{EE460BEE-90B2-4EA3-AF4E-CD7CD22FF5F7}"/>
              </a:ext>
            </a:extLst>
          </p:cNvPr>
          <p:cNvSpPr txBox="1"/>
          <p:nvPr/>
        </p:nvSpPr>
        <p:spPr>
          <a:xfrm>
            <a:off x="6818955" y="4332273"/>
            <a:ext cx="4551572" cy="307777"/>
          </a:xfrm>
          <a:prstGeom prst="rect">
            <a:avLst/>
          </a:prstGeom>
          <a:noFill/>
        </p:spPr>
        <p:txBody>
          <a:bodyPr wrap="square" rtlCol="0">
            <a:spAutoFit/>
          </a:bodyPr>
          <a:lstStyle/>
          <a:p>
            <a:pPr algn="ctr"/>
            <a:r>
              <a:rPr lang="en-US" sz="1400" dirty="0"/>
              <a:t>Block Diagram of the Overall System.</a:t>
            </a:r>
          </a:p>
        </p:txBody>
      </p:sp>
      <p:pic>
        <p:nvPicPr>
          <p:cNvPr id="3" name="Picture 2">
            <a:extLst>
              <a:ext uri="{FF2B5EF4-FFF2-40B4-BE49-F238E27FC236}">
                <a16:creationId xmlns:a16="http://schemas.microsoft.com/office/drawing/2014/main" id="{5644C0B7-3AB1-47A1-9958-195BF35AC400}"/>
              </a:ext>
            </a:extLst>
          </p:cNvPr>
          <p:cNvPicPr>
            <a:picLocks noChangeAspect="1"/>
          </p:cNvPicPr>
          <p:nvPr/>
        </p:nvPicPr>
        <p:blipFill>
          <a:blip r:embed="rId5"/>
          <a:stretch>
            <a:fillRect/>
          </a:stretch>
        </p:blipFill>
        <p:spPr>
          <a:xfrm>
            <a:off x="4511819" y="5877743"/>
            <a:ext cx="2018348" cy="825952"/>
          </a:xfrm>
          <a:prstGeom prst="rect">
            <a:avLst/>
          </a:prstGeom>
        </p:spPr>
      </p:pic>
    </p:spTree>
    <p:extLst>
      <p:ext uri="{BB962C8B-B14F-4D97-AF65-F5344CB8AC3E}">
        <p14:creationId xmlns:p14="http://schemas.microsoft.com/office/powerpoint/2010/main" val="1780580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3DCDFF-D7F6-4390-89A1-2844C4440887}"/>
              </a:ext>
            </a:extLst>
          </p:cNvPr>
          <p:cNvSpPr>
            <a:spLocks noGrp="1"/>
          </p:cNvSpPr>
          <p:nvPr>
            <p:ph type="body" sz="quarter" idx="12"/>
          </p:nvPr>
        </p:nvSpPr>
        <p:spPr>
          <a:xfrm>
            <a:off x="1296974" y="1777523"/>
            <a:ext cx="8279202" cy="1367286"/>
          </a:xfrm>
        </p:spPr>
        <p:txBody>
          <a:bodyPr/>
          <a:lstStyle/>
          <a:p>
            <a:r>
              <a:rPr lang="en-US" dirty="0"/>
              <a:t>Objective </a:t>
            </a:r>
          </a:p>
        </p:txBody>
      </p:sp>
      <p:sp>
        <p:nvSpPr>
          <p:cNvPr id="3" name="Text Placeholder 2">
            <a:extLst>
              <a:ext uri="{FF2B5EF4-FFF2-40B4-BE49-F238E27FC236}">
                <a16:creationId xmlns:a16="http://schemas.microsoft.com/office/drawing/2014/main" id="{E39BB8BB-33D6-4351-B539-27E9EB135DC2}"/>
              </a:ext>
            </a:extLst>
          </p:cNvPr>
          <p:cNvSpPr>
            <a:spLocks noGrp="1"/>
          </p:cNvSpPr>
          <p:nvPr>
            <p:ph type="body" sz="quarter" idx="13"/>
          </p:nvPr>
        </p:nvSpPr>
        <p:spPr>
          <a:xfrm>
            <a:off x="2251389" y="3264986"/>
            <a:ext cx="8430094" cy="3218260"/>
          </a:xfrm>
        </p:spPr>
        <p:txBody>
          <a:bodyPr/>
          <a:lstStyle/>
          <a:p>
            <a:r>
              <a:rPr lang="en-US" sz="1200" dirty="0">
                <a:solidFill>
                  <a:schemeClr val="bg1"/>
                </a:solidFill>
              </a:rPr>
              <a:t>1. </a:t>
            </a:r>
            <a:r>
              <a:rPr lang="en-US" sz="1200" dirty="0"/>
              <a:t>The objective of the project is to create a control system that allows us to balance an Inverted Pendulum, by building a closed loop control system. </a:t>
            </a:r>
          </a:p>
          <a:p>
            <a:r>
              <a:rPr lang="en-US" sz="1200" dirty="0"/>
              <a:t>2. The project demonstrates the capability of PID Control theory, along with an introduction in interfacing motor controls, through the BLDC Drive that’s being used for this application. </a:t>
            </a:r>
          </a:p>
          <a:p>
            <a:r>
              <a:rPr lang="en-US" sz="1200" dirty="0">
                <a:solidFill>
                  <a:schemeClr val="bg1"/>
                </a:solidFill>
              </a:rPr>
              <a:t>3. Project incorporated a full system design including all of the mechanical, hardware, and software design.</a:t>
            </a:r>
          </a:p>
          <a:p>
            <a:pPr marL="285750" indent="-285750">
              <a:buFontTx/>
              <a:buChar char="-"/>
            </a:pPr>
            <a:r>
              <a:rPr lang="en-US" sz="1200" dirty="0"/>
              <a:t>Subsystems: (1) the mechanical system, (2) the feedback network which includes sensors and a method to read them, and (3) a controller and its interface to the mechanical system.</a:t>
            </a:r>
          </a:p>
          <a:p>
            <a:pPr marL="285750" indent="-285750">
              <a:buFontTx/>
              <a:buChar char="-"/>
            </a:pPr>
            <a:r>
              <a:rPr lang="en-US" sz="1200" dirty="0"/>
              <a:t>Controller was implemented by an Atmel Mega2560 which varies the speed of motor.</a:t>
            </a:r>
          </a:p>
          <a:p>
            <a:pPr marL="285750" indent="-285750">
              <a:buFontTx/>
              <a:buChar char="-"/>
            </a:pPr>
            <a:endParaRPr lang="en-US" sz="1200" dirty="0">
              <a:solidFill>
                <a:schemeClr val="bg1"/>
              </a:solidFill>
            </a:endParaRPr>
          </a:p>
          <a:p>
            <a:pPr marL="285750" indent="-285750">
              <a:buFontTx/>
              <a:buChar char="-"/>
            </a:pPr>
            <a:endParaRPr lang="en-US" sz="1200" dirty="0">
              <a:solidFill>
                <a:schemeClr val="bg1"/>
              </a:solidFill>
            </a:endParaRPr>
          </a:p>
        </p:txBody>
      </p:sp>
    </p:spTree>
    <p:extLst>
      <p:ext uri="{BB962C8B-B14F-4D97-AF65-F5344CB8AC3E}">
        <p14:creationId xmlns:p14="http://schemas.microsoft.com/office/powerpoint/2010/main" val="850840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C50233-2E40-8A4E-9AFC-1A0B8C3729F1}"/>
              </a:ext>
            </a:extLst>
          </p:cNvPr>
          <p:cNvSpPr>
            <a:spLocks noGrp="1"/>
          </p:cNvSpPr>
          <p:nvPr>
            <p:ph type="body" sz="quarter" idx="12"/>
          </p:nvPr>
        </p:nvSpPr>
        <p:spPr>
          <a:xfrm>
            <a:off x="179039" y="232402"/>
            <a:ext cx="3818690" cy="1066800"/>
          </a:xfrm>
        </p:spPr>
        <p:txBody>
          <a:bodyPr/>
          <a:lstStyle/>
          <a:p>
            <a:r>
              <a:rPr lang="en-US" dirty="0"/>
              <a:t>Hardware Overview</a:t>
            </a:r>
          </a:p>
        </p:txBody>
      </p:sp>
      <p:pic>
        <p:nvPicPr>
          <p:cNvPr id="6" name="Content Placeholder 5">
            <a:extLst>
              <a:ext uri="{FF2B5EF4-FFF2-40B4-BE49-F238E27FC236}">
                <a16:creationId xmlns:a16="http://schemas.microsoft.com/office/drawing/2014/main" id="{283DC591-4514-4FAB-8872-B31C1E191374}"/>
              </a:ext>
            </a:extLst>
          </p:cNvPr>
          <p:cNvPicPr>
            <a:picLocks noGrp="1" noChangeAspect="1"/>
          </p:cNvPicPr>
          <p:nvPr>
            <p:ph sz="quarter" idx="13"/>
          </p:nvPr>
        </p:nvPicPr>
        <p:blipFill>
          <a:blip r:embed="rId3"/>
          <a:stretch>
            <a:fillRect/>
          </a:stretch>
        </p:blipFill>
        <p:spPr>
          <a:xfrm>
            <a:off x="0" y="2057226"/>
            <a:ext cx="2482613" cy="1371774"/>
          </a:xfrm>
        </p:spPr>
      </p:pic>
      <p:sp>
        <p:nvSpPr>
          <p:cNvPr id="4" name="Text Placeholder 3">
            <a:extLst>
              <a:ext uri="{FF2B5EF4-FFF2-40B4-BE49-F238E27FC236}">
                <a16:creationId xmlns:a16="http://schemas.microsoft.com/office/drawing/2014/main" id="{3505519D-6EB7-744E-A622-C40E6CBC45F2}"/>
              </a:ext>
            </a:extLst>
          </p:cNvPr>
          <p:cNvSpPr>
            <a:spLocks noGrp="1"/>
          </p:cNvSpPr>
          <p:nvPr>
            <p:ph type="body" sz="quarter" idx="14"/>
          </p:nvPr>
        </p:nvSpPr>
        <p:spPr>
          <a:xfrm>
            <a:off x="0" y="6498902"/>
            <a:ext cx="4567341" cy="350865"/>
          </a:xfrm>
        </p:spPr>
        <p:txBody>
          <a:bodyPr/>
          <a:lstStyle/>
          <a:p>
            <a:r>
              <a:rPr lang="en-US" dirty="0"/>
              <a:t>ME-445 Final Presentation : </a:t>
            </a:r>
            <a:r>
              <a:rPr lang="en-US" dirty="0" err="1"/>
              <a:t>Anandarao</a:t>
            </a:r>
            <a:r>
              <a:rPr lang="en-US" dirty="0"/>
              <a:t> - </a:t>
            </a:r>
            <a:r>
              <a:rPr lang="en-US" dirty="0" err="1"/>
              <a:t>Shrikhande</a:t>
            </a:r>
            <a:endParaRPr lang="en-US" dirty="0"/>
          </a:p>
        </p:txBody>
      </p:sp>
      <p:sp>
        <p:nvSpPr>
          <p:cNvPr id="8" name="TextBox 7">
            <a:extLst>
              <a:ext uri="{FF2B5EF4-FFF2-40B4-BE49-F238E27FC236}">
                <a16:creationId xmlns:a16="http://schemas.microsoft.com/office/drawing/2014/main" id="{B6F048A1-ADA9-43AD-B2CE-4ADA17001B23}"/>
              </a:ext>
            </a:extLst>
          </p:cNvPr>
          <p:cNvSpPr txBox="1"/>
          <p:nvPr/>
        </p:nvSpPr>
        <p:spPr>
          <a:xfrm>
            <a:off x="202579" y="3138676"/>
            <a:ext cx="2077453" cy="369332"/>
          </a:xfrm>
          <a:prstGeom prst="rect">
            <a:avLst/>
          </a:prstGeom>
          <a:noFill/>
        </p:spPr>
        <p:txBody>
          <a:bodyPr wrap="square" rtlCol="0">
            <a:spAutoFit/>
          </a:bodyPr>
          <a:lstStyle/>
          <a:p>
            <a:r>
              <a:rPr lang="en-US" dirty="0" err="1"/>
              <a:t>Accelus</a:t>
            </a:r>
            <a:r>
              <a:rPr lang="en-US" dirty="0"/>
              <a:t> ASP-090-18</a:t>
            </a:r>
          </a:p>
        </p:txBody>
      </p:sp>
      <p:pic>
        <p:nvPicPr>
          <p:cNvPr id="12" name="Picture 11">
            <a:extLst>
              <a:ext uri="{FF2B5EF4-FFF2-40B4-BE49-F238E27FC236}">
                <a16:creationId xmlns:a16="http://schemas.microsoft.com/office/drawing/2014/main" id="{83AB1AFD-EE7E-4906-92CB-68CF9EC682D9}"/>
              </a:ext>
            </a:extLst>
          </p:cNvPr>
          <p:cNvPicPr>
            <a:picLocks noChangeAspect="1"/>
          </p:cNvPicPr>
          <p:nvPr/>
        </p:nvPicPr>
        <p:blipFill>
          <a:blip r:embed="rId4"/>
          <a:stretch>
            <a:fillRect/>
          </a:stretch>
        </p:blipFill>
        <p:spPr>
          <a:xfrm>
            <a:off x="412200" y="3989655"/>
            <a:ext cx="1742974" cy="1522405"/>
          </a:xfrm>
          <a:prstGeom prst="rect">
            <a:avLst/>
          </a:prstGeom>
        </p:spPr>
      </p:pic>
      <p:sp>
        <p:nvSpPr>
          <p:cNvPr id="14" name="TextBox 13">
            <a:extLst>
              <a:ext uri="{FF2B5EF4-FFF2-40B4-BE49-F238E27FC236}">
                <a16:creationId xmlns:a16="http://schemas.microsoft.com/office/drawing/2014/main" id="{15352E7D-D06A-4B29-9C4D-49C3BCC72500}"/>
              </a:ext>
            </a:extLst>
          </p:cNvPr>
          <p:cNvSpPr txBox="1"/>
          <p:nvPr/>
        </p:nvSpPr>
        <p:spPr>
          <a:xfrm>
            <a:off x="495300" y="5511884"/>
            <a:ext cx="2482613" cy="369332"/>
          </a:xfrm>
          <a:prstGeom prst="rect">
            <a:avLst/>
          </a:prstGeom>
          <a:noFill/>
        </p:spPr>
        <p:txBody>
          <a:bodyPr wrap="square" rtlCol="0">
            <a:spAutoFit/>
          </a:bodyPr>
          <a:lstStyle/>
          <a:p>
            <a:r>
              <a:rPr lang="en-US" dirty="0"/>
              <a:t>E6-4096-373-IE-S-H-D-B</a:t>
            </a:r>
          </a:p>
        </p:txBody>
      </p:sp>
      <p:sp>
        <p:nvSpPr>
          <p:cNvPr id="7" name="Oval 6">
            <a:extLst>
              <a:ext uri="{FF2B5EF4-FFF2-40B4-BE49-F238E27FC236}">
                <a16:creationId xmlns:a16="http://schemas.microsoft.com/office/drawing/2014/main" id="{B3ADB0A8-C019-4C6B-B706-1AD39506921C}"/>
              </a:ext>
            </a:extLst>
          </p:cNvPr>
          <p:cNvSpPr/>
          <p:nvPr/>
        </p:nvSpPr>
        <p:spPr>
          <a:xfrm>
            <a:off x="3952507" y="2004726"/>
            <a:ext cx="3663141" cy="26013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027E6A8-B28B-490B-B371-2106EF1BA1DC}"/>
              </a:ext>
            </a:extLst>
          </p:cNvPr>
          <p:cNvPicPr>
            <a:picLocks noChangeAspect="1"/>
          </p:cNvPicPr>
          <p:nvPr/>
        </p:nvPicPr>
        <p:blipFill rotWithShape="1">
          <a:blip r:embed="rId5"/>
          <a:srcRect t="9796"/>
          <a:stretch/>
        </p:blipFill>
        <p:spPr>
          <a:xfrm>
            <a:off x="4913166" y="2184520"/>
            <a:ext cx="1839563" cy="2212491"/>
          </a:xfrm>
          <a:prstGeom prst="rect">
            <a:avLst/>
          </a:prstGeom>
        </p:spPr>
      </p:pic>
      <p:cxnSp>
        <p:nvCxnSpPr>
          <p:cNvPr id="10" name="Straight Arrow Connector 9">
            <a:extLst>
              <a:ext uri="{FF2B5EF4-FFF2-40B4-BE49-F238E27FC236}">
                <a16:creationId xmlns:a16="http://schemas.microsoft.com/office/drawing/2014/main" id="{6AEAC601-A7EF-44C5-AC44-A28AEA43F438}"/>
              </a:ext>
            </a:extLst>
          </p:cNvPr>
          <p:cNvCxnSpPr>
            <a:stCxn id="7" idx="2"/>
          </p:cNvCxnSpPr>
          <p:nvPr/>
        </p:nvCxnSpPr>
        <p:spPr>
          <a:xfrm>
            <a:off x="3952507" y="3305402"/>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E1C1C96-FF99-4977-9411-5850B001B1DF}"/>
              </a:ext>
            </a:extLst>
          </p:cNvPr>
          <p:cNvCxnSpPr>
            <a:stCxn id="7" idx="2"/>
          </p:cNvCxnSpPr>
          <p:nvPr/>
        </p:nvCxnSpPr>
        <p:spPr>
          <a:xfrm>
            <a:off x="3952507" y="3305404"/>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967CEDF7-BEAF-408D-AD3D-D4C608247335}"/>
              </a:ext>
            </a:extLst>
          </p:cNvPr>
          <p:cNvPicPr>
            <a:picLocks noChangeAspect="1"/>
          </p:cNvPicPr>
          <p:nvPr/>
        </p:nvPicPr>
        <p:blipFill>
          <a:blip r:embed="rId6"/>
          <a:stretch>
            <a:fillRect/>
          </a:stretch>
        </p:blipFill>
        <p:spPr>
          <a:xfrm>
            <a:off x="9545807" y="2353449"/>
            <a:ext cx="1947941" cy="1947941"/>
          </a:xfrm>
          <a:prstGeom prst="rect">
            <a:avLst/>
          </a:prstGeom>
        </p:spPr>
      </p:pic>
      <p:sp>
        <p:nvSpPr>
          <p:cNvPr id="22" name="TextBox 21">
            <a:extLst>
              <a:ext uri="{FF2B5EF4-FFF2-40B4-BE49-F238E27FC236}">
                <a16:creationId xmlns:a16="http://schemas.microsoft.com/office/drawing/2014/main" id="{73D7E423-D803-403B-AC09-21F579D9FBE2}"/>
              </a:ext>
            </a:extLst>
          </p:cNvPr>
          <p:cNvSpPr txBox="1"/>
          <p:nvPr/>
        </p:nvSpPr>
        <p:spPr>
          <a:xfrm>
            <a:off x="8861893" y="4143906"/>
            <a:ext cx="3447718" cy="369332"/>
          </a:xfrm>
          <a:prstGeom prst="rect">
            <a:avLst/>
          </a:prstGeom>
          <a:noFill/>
        </p:spPr>
        <p:txBody>
          <a:bodyPr wrap="square" rtlCol="0">
            <a:spAutoFit/>
          </a:bodyPr>
          <a:lstStyle/>
          <a:p>
            <a:r>
              <a:rPr lang="en-US" dirty="0"/>
              <a:t>Delta Eoe13010007 Power Supply</a:t>
            </a:r>
          </a:p>
        </p:txBody>
      </p:sp>
      <p:pic>
        <p:nvPicPr>
          <p:cNvPr id="23" name="Google Shape;78;p15">
            <a:extLst>
              <a:ext uri="{FF2B5EF4-FFF2-40B4-BE49-F238E27FC236}">
                <a16:creationId xmlns:a16="http://schemas.microsoft.com/office/drawing/2014/main" id="{05C06188-D267-4110-AD95-C327ACBDC55C}"/>
              </a:ext>
            </a:extLst>
          </p:cNvPr>
          <p:cNvPicPr preferRelativeResize="0"/>
          <p:nvPr/>
        </p:nvPicPr>
        <p:blipFill>
          <a:blip r:embed="rId7">
            <a:alphaModFix/>
          </a:blip>
          <a:stretch>
            <a:fillRect/>
          </a:stretch>
        </p:blipFill>
        <p:spPr>
          <a:xfrm>
            <a:off x="8702556" y="4874467"/>
            <a:ext cx="2144483" cy="1528025"/>
          </a:xfrm>
          <a:prstGeom prst="rect">
            <a:avLst/>
          </a:prstGeom>
          <a:noFill/>
          <a:ln>
            <a:noFill/>
          </a:ln>
        </p:spPr>
      </p:pic>
      <p:sp>
        <p:nvSpPr>
          <p:cNvPr id="24" name="TextBox 23">
            <a:extLst>
              <a:ext uri="{FF2B5EF4-FFF2-40B4-BE49-F238E27FC236}">
                <a16:creationId xmlns:a16="http://schemas.microsoft.com/office/drawing/2014/main" id="{63CDE9D1-AE0B-4219-B4D1-CCBFF3E3D972}"/>
              </a:ext>
            </a:extLst>
          </p:cNvPr>
          <p:cNvSpPr txBox="1"/>
          <p:nvPr/>
        </p:nvSpPr>
        <p:spPr>
          <a:xfrm>
            <a:off x="6542722" y="6301854"/>
            <a:ext cx="1100829" cy="369332"/>
          </a:xfrm>
          <a:prstGeom prst="rect">
            <a:avLst/>
          </a:prstGeom>
          <a:noFill/>
        </p:spPr>
        <p:txBody>
          <a:bodyPr wrap="square" rtlCol="0">
            <a:spAutoFit/>
          </a:bodyPr>
          <a:lstStyle/>
          <a:p>
            <a:pPr algn="ctr"/>
            <a:r>
              <a:rPr lang="en-US" dirty="0"/>
              <a:t>Cart</a:t>
            </a:r>
          </a:p>
        </p:txBody>
      </p:sp>
      <p:cxnSp>
        <p:nvCxnSpPr>
          <p:cNvPr id="26" name="Straight Arrow Connector 25">
            <a:extLst>
              <a:ext uri="{FF2B5EF4-FFF2-40B4-BE49-F238E27FC236}">
                <a16:creationId xmlns:a16="http://schemas.microsoft.com/office/drawing/2014/main" id="{8B906941-CCFF-413C-BC1F-2310397914EF}"/>
              </a:ext>
            </a:extLst>
          </p:cNvPr>
          <p:cNvCxnSpPr>
            <a:cxnSpLocks/>
          </p:cNvCxnSpPr>
          <p:nvPr/>
        </p:nvCxnSpPr>
        <p:spPr>
          <a:xfrm flipV="1">
            <a:off x="7169284" y="1736339"/>
            <a:ext cx="870568" cy="657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C8DB196-C6E1-42C2-ABD7-382E1C5AD876}"/>
              </a:ext>
            </a:extLst>
          </p:cNvPr>
          <p:cNvCxnSpPr>
            <a:cxnSpLocks/>
            <a:stCxn id="7" idx="6"/>
          </p:cNvCxnSpPr>
          <p:nvPr/>
        </p:nvCxnSpPr>
        <p:spPr>
          <a:xfrm flipV="1">
            <a:off x="7615648" y="3305402"/>
            <a:ext cx="188493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FE6B867-D280-4539-98AC-698534DBA4D9}"/>
              </a:ext>
            </a:extLst>
          </p:cNvPr>
          <p:cNvCxnSpPr>
            <a:stCxn id="7" idx="5"/>
          </p:cNvCxnSpPr>
          <p:nvPr/>
        </p:nvCxnSpPr>
        <p:spPr>
          <a:xfrm>
            <a:off x="7079193" y="4225121"/>
            <a:ext cx="1737478" cy="80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0B72115-7111-4273-B94E-EC556429282E}"/>
              </a:ext>
            </a:extLst>
          </p:cNvPr>
          <p:cNvCxnSpPr>
            <a:stCxn id="7" idx="3"/>
            <a:endCxn id="12" idx="3"/>
          </p:cNvCxnSpPr>
          <p:nvPr/>
        </p:nvCxnSpPr>
        <p:spPr>
          <a:xfrm flipH="1">
            <a:off x="2155174" y="4225121"/>
            <a:ext cx="2333788" cy="525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5C24EBA-04BB-4BAD-B9FA-B18B36369D38}"/>
              </a:ext>
            </a:extLst>
          </p:cNvPr>
          <p:cNvCxnSpPr>
            <a:stCxn id="7" idx="2"/>
            <a:endCxn id="6" idx="3"/>
          </p:cNvCxnSpPr>
          <p:nvPr/>
        </p:nvCxnSpPr>
        <p:spPr>
          <a:xfrm flipH="1" flipV="1">
            <a:off x="2482613" y="2743113"/>
            <a:ext cx="1469894" cy="562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C76EB73-8A18-4E59-B855-6BE36EE8CAE5}"/>
              </a:ext>
            </a:extLst>
          </p:cNvPr>
          <p:cNvSpPr txBox="1"/>
          <p:nvPr/>
        </p:nvSpPr>
        <p:spPr>
          <a:xfrm>
            <a:off x="4903834" y="4554015"/>
            <a:ext cx="1737478" cy="369332"/>
          </a:xfrm>
          <a:prstGeom prst="rect">
            <a:avLst/>
          </a:prstGeom>
          <a:noFill/>
        </p:spPr>
        <p:txBody>
          <a:bodyPr wrap="square" rtlCol="0">
            <a:spAutoFit/>
          </a:bodyPr>
          <a:lstStyle/>
          <a:p>
            <a:pPr algn="ctr"/>
            <a:r>
              <a:rPr lang="en-US" dirty="0"/>
              <a:t>Setup</a:t>
            </a:r>
          </a:p>
        </p:txBody>
      </p:sp>
      <p:pic>
        <p:nvPicPr>
          <p:cNvPr id="43" name="Picture 42">
            <a:extLst>
              <a:ext uri="{FF2B5EF4-FFF2-40B4-BE49-F238E27FC236}">
                <a16:creationId xmlns:a16="http://schemas.microsoft.com/office/drawing/2014/main" id="{CA72AC39-340A-4E1D-9C09-4066FE6C3B34}"/>
              </a:ext>
            </a:extLst>
          </p:cNvPr>
          <p:cNvPicPr>
            <a:picLocks noChangeAspect="1"/>
          </p:cNvPicPr>
          <p:nvPr/>
        </p:nvPicPr>
        <p:blipFill>
          <a:blip r:embed="rId8"/>
          <a:stretch>
            <a:fillRect/>
          </a:stretch>
        </p:blipFill>
        <p:spPr>
          <a:xfrm>
            <a:off x="8063345" y="27515"/>
            <a:ext cx="1954488" cy="1963915"/>
          </a:xfrm>
          <a:prstGeom prst="rect">
            <a:avLst/>
          </a:prstGeom>
        </p:spPr>
      </p:pic>
      <p:sp>
        <p:nvSpPr>
          <p:cNvPr id="44" name="TextBox 43">
            <a:extLst>
              <a:ext uri="{FF2B5EF4-FFF2-40B4-BE49-F238E27FC236}">
                <a16:creationId xmlns:a16="http://schemas.microsoft.com/office/drawing/2014/main" id="{2DEC8482-C42D-49C6-B269-DB08981729D1}"/>
              </a:ext>
            </a:extLst>
          </p:cNvPr>
          <p:cNvSpPr txBox="1"/>
          <p:nvPr/>
        </p:nvSpPr>
        <p:spPr>
          <a:xfrm>
            <a:off x="8344784" y="1991430"/>
            <a:ext cx="1813686" cy="369332"/>
          </a:xfrm>
          <a:prstGeom prst="rect">
            <a:avLst/>
          </a:prstGeom>
          <a:noFill/>
        </p:spPr>
        <p:txBody>
          <a:bodyPr wrap="square" rtlCol="0">
            <a:spAutoFit/>
          </a:bodyPr>
          <a:lstStyle/>
          <a:p>
            <a:r>
              <a:rPr lang="en-US" dirty="0"/>
              <a:t>AVR JTAGICE3</a:t>
            </a:r>
          </a:p>
        </p:txBody>
      </p:sp>
      <p:pic>
        <p:nvPicPr>
          <p:cNvPr id="9" name="Picture 8">
            <a:extLst>
              <a:ext uri="{FF2B5EF4-FFF2-40B4-BE49-F238E27FC236}">
                <a16:creationId xmlns:a16="http://schemas.microsoft.com/office/drawing/2014/main" id="{69326199-C4B3-49BD-AB9B-0F1DF85A1918}"/>
              </a:ext>
            </a:extLst>
          </p:cNvPr>
          <p:cNvPicPr>
            <a:picLocks noChangeAspect="1"/>
          </p:cNvPicPr>
          <p:nvPr/>
        </p:nvPicPr>
        <p:blipFill>
          <a:blip r:embed="rId9"/>
          <a:stretch>
            <a:fillRect/>
          </a:stretch>
        </p:blipFill>
        <p:spPr>
          <a:xfrm>
            <a:off x="4475635" y="110951"/>
            <a:ext cx="2340854" cy="1188251"/>
          </a:xfrm>
          <a:prstGeom prst="rect">
            <a:avLst/>
          </a:prstGeom>
        </p:spPr>
      </p:pic>
      <p:sp>
        <p:nvSpPr>
          <p:cNvPr id="27" name="TextBox 26">
            <a:extLst>
              <a:ext uri="{FF2B5EF4-FFF2-40B4-BE49-F238E27FC236}">
                <a16:creationId xmlns:a16="http://schemas.microsoft.com/office/drawing/2014/main" id="{2E7C2D3C-3D49-449D-9F9C-2F87C611B995}"/>
              </a:ext>
            </a:extLst>
          </p:cNvPr>
          <p:cNvSpPr txBox="1"/>
          <p:nvPr/>
        </p:nvSpPr>
        <p:spPr>
          <a:xfrm>
            <a:off x="5033092" y="1274165"/>
            <a:ext cx="1100829" cy="369332"/>
          </a:xfrm>
          <a:prstGeom prst="rect">
            <a:avLst/>
          </a:prstGeom>
          <a:noFill/>
        </p:spPr>
        <p:txBody>
          <a:bodyPr wrap="square" rtlCol="0">
            <a:spAutoFit/>
          </a:bodyPr>
          <a:lstStyle/>
          <a:p>
            <a:pPr algn="ctr"/>
            <a:r>
              <a:rPr lang="en-US" dirty="0"/>
              <a:t>Motor</a:t>
            </a:r>
          </a:p>
        </p:txBody>
      </p:sp>
      <p:cxnSp>
        <p:nvCxnSpPr>
          <p:cNvPr id="28" name="Straight Arrow Connector 27">
            <a:extLst>
              <a:ext uri="{FF2B5EF4-FFF2-40B4-BE49-F238E27FC236}">
                <a16:creationId xmlns:a16="http://schemas.microsoft.com/office/drawing/2014/main" id="{5CFC1908-A428-41D1-A07E-0041D9F26234}"/>
              </a:ext>
            </a:extLst>
          </p:cNvPr>
          <p:cNvCxnSpPr>
            <a:cxnSpLocks/>
          </p:cNvCxnSpPr>
          <p:nvPr/>
        </p:nvCxnSpPr>
        <p:spPr>
          <a:xfrm flipV="1">
            <a:off x="5543613" y="1643497"/>
            <a:ext cx="0" cy="512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39F4E2F9-128B-4168-9F15-E174BF7CCEB5}"/>
              </a:ext>
            </a:extLst>
          </p:cNvPr>
          <p:cNvPicPr>
            <a:picLocks noChangeAspect="1"/>
          </p:cNvPicPr>
          <p:nvPr/>
        </p:nvPicPr>
        <p:blipFill rotWithShape="1">
          <a:blip r:embed="rId10"/>
          <a:srcRect t="30337" b="13111"/>
          <a:stretch/>
        </p:blipFill>
        <p:spPr>
          <a:xfrm>
            <a:off x="5033092" y="5240613"/>
            <a:ext cx="1558687" cy="1567053"/>
          </a:xfrm>
          <a:prstGeom prst="rect">
            <a:avLst/>
          </a:prstGeom>
        </p:spPr>
      </p:pic>
      <p:sp>
        <p:nvSpPr>
          <p:cNvPr id="34" name="TextBox 33">
            <a:extLst>
              <a:ext uri="{FF2B5EF4-FFF2-40B4-BE49-F238E27FC236}">
                <a16:creationId xmlns:a16="http://schemas.microsoft.com/office/drawing/2014/main" id="{2783A126-DC03-4EED-BDD3-7769CD151987}"/>
              </a:ext>
            </a:extLst>
          </p:cNvPr>
          <p:cNvSpPr txBox="1"/>
          <p:nvPr/>
        </p:nvSpPr>
        <p:spPr>
          <a:xfrm>
            <a:off x="9376782" y="6368534"/>
            <a:ext cx="1100829" cy="369332"/>
          </a:xfrm>
          <a:prstGeom prst="rect">
            <a:avLst/>
          </a:prstGeom>
          <a:noFill/>
        </p:spPr>
        <p:txBody>
          <a:bodyPr wrap="square" rtlCol="0">
            <a:spAutoFit/>
          </a:bodyPr>
          <a:lstStyle/>
          <a:p>
            <a:pPr algn="ctr"/>
            <a:r>
              <a:rPr lang="en-US" dirty="0"/>
              <a:t>PC</a:t>
            </a:r>
          </a:p>
        </p:txBody>
      </p:sp>
      <p:cxnSp>
        <p:nvCxnSpPr>
          <p:cNvPr id="36" name="Straight Arrow Connector 35">
            <a:extLst>
              <a:ext uri="{FF2B5EF4-FFF2-40B4-BE49-F238E27FC236}">
                <a16:creationId xmlns:a16="http://schemas.microsoft.com/office/drawing/2014/main" id="{96EE03DE-4556-4DF3-A15B-03A695DE20A6}"/>
              </a:ext>
            </a:extLst>
          </p:cNvPr>
          <p:cNvCxnSpPr>
            <a:cxnSpLocks/>
          </p:cNvCxnSpPr>
          <p:nvPr/>
        </p:nvCxnSpPr>
        <p:spPr>
          <a:xfrm flipV="1">
            <a:off x="5822442" y="4923347"/>
            <a:ext cx="10505" cy="237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628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676D30-E7C3-8349-A9CA-9F29A374D3A7}"/>
              </a:ext>
            </a:extLst>
          </p:cNvPr>
          <p:cNvSpPr>
            <a:spLocks noGrp="1"/>
          </p:cNvSpPr>
          <p:nvPr>
            <p:ph type="body" sz="quarter" idx="12"/>
          </p:nvPr>
        </p:nvSpPr>
        <p:spPr/>
        <p:txBody>
          <a:bodyPr/>
          <a:lstStyle/>
          <a:p>
            <a:r>
              <a:rPr lang="en-US" dirty="0"/>
              <a:t>Software Overview</a:t>
            </a:r>
          </a:p>
        </p:txBody>
      </p:sp>
      <p:sp>
        <p:nvSpPr>
          <p:cNvPr id="3" name="Text Placeholder 2">
            <a:extLst>
              <a:ext uri="{FF2B5EF4-FFF2-40B4-BE49-F238E27FC236}">
                <a16:creationId xmlns:a16="http://schemas.microsoft.com/office/drawing/2014/main" id="{80811546-846B-B447-BA35-7C0BB6A1D8BE}"/>
              </a:ext>
            </a:extLst>
          </p:cNvPr>
          <p:cNvSpPr>
            <a:spLocks noGrp="1"/>
          </p:cNvSpPr>
          <p:nvPr>
            <p:ph type="body" sz="quarter" idx="13"/>
          </p:nvPr>
        </p:nvSpPr>
        <p:spPr>
          <a:xfrm>
            <a:off x="1485899" y="4346850"/>
            <a:ext cx="6501876" cy="1879148"/>
          </a:xfrm>
        </p:spPr>
        <p:txBody>
          <a:bodyPr/>
          <a:lstStyle/>
          <a:p>
            <a:r>
              <a:rPr lang="en-US" dirty="0"/>
              <a:t>Copley </a:t>
            </a:r>
          </a:p>
          <a:p>
            <a:r>
              <a:rPr lang="en-US" dirty="0"/>
              <a:t>Microchip Studio</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97131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C9DB24-53C5-430C-928B-D38C3F665760}"/>
              </a:ext>
            </a:extLst>
          </p:cNvPr>
          <p:cNvSpPr>
            <a:spLocks noGrp="1"/>
          </p:cNvSpPr>
          <p:nvPr>
            <p:ph type="body" sz="quarter" idx="12"/>
          </p:nvPr>
        </p:nvSpPr>
        <p:spPr/>
        <p:txBody>
          <a:bodyPr/>
          <a:lstStyle/>
          <a:p>
            <a:r>
              <a:rPr lang="en-US" sz="3600" dirty="0">
                <a:solidFill>
                  <a:schemeClr val="tx1"/>
                </a:solidFill>
                <a:highlight>
                  <a:srgbClr val="FFFFFF"/>
                </a:highlight>
              </a:rPr>
              <a:t>COPLEY</a:t>
            </a:r>
            <a:endParaRPr lang="en-US" dirty="0">
              <a:solidFill>
                <a:schemeClr val="tx1"/>
              </a:solidFill>
            </a:endParaRPr>
          </a:p>
        </p:txBody>
      </p:sp>
      <p:sp>
        <p:nvSpPr>
          <p:cNvPr id="4" name="Text Placeholder 3">
            <a:extLst>
              <a:ext uri="{FF2B5EF4-FFF2-40B4-BE49-F238E27FC236}">
                <a16:creationId xmlns:a16="http://schemas.microsoft.com/office/drawing/2014/main" id="{98AE7E54-A0D3-4F59-B27F-B2EB04B40F2F}"/>
              </a:ext>
            </a:extLst>
          </p:cNvPr>
          <p:cNvSpPr>
            <a:spLocks noGrp="1"/>
          </p:cNvSpPr>
          <p:nvPr>
            <p:ph type="body" sz="quarter" idx="14"/>
          </p:nvPr>
        </p:nvSpPr>
        <p:spPr>
          <a:xfrm>
            <a:off x="0" y="6498902"/>
            <a:ext cx="4567341" cy="350865"/>
          </a:xfrm>
        </p:spPr>
        <p:txBody>
          <a:bodyPr/>
          <a:lstStyle/>
          <a:p>
            <a:r>
              <a:rPr lang="en-US" dirty="0"/>
              <a:t>ME-445 Final Presentation : </a:t>
            </a:r>
            <a:r>
              <a:rPr lang="en-US" dirty="0" err="1"/>
              <a:t>Anandarao</a:t>
            </a:r>
            <a:r>
              <a:rPr lang="en-US" dirty="0"/>
              <a:t> - </a:t>
            </a:r>
            <a:r>
              <a:rPr lang="en-US" dirty="0" err="1"/>
              <a:t>Shrikhande</a:t>
            </a:r>
            <a:endParaRPr lang="en-US" dirty="0"/>
          </a:p>
        </p:txBody>
      </p:sp>
      <p:pic>
        <p:nvPicPr>
          <p:cNvPr id="5" name="Picture 4" descr="computer monitor icon">
            <a:extLst>
              <a:ext uri="{FF2B5EF4-FFF2-40B4-BE49-F238E27FC236}">
                <a16:creationId xmlns:a16="http://schemas.microsoft.com/office/drawing/2014/main" id="{657ABB9B-3E47-4C2A-80AC-14E2CF0312FC}"/>
              </a:ext>
            </a:extLst>
          </p:cNvPr>
          <p:cNvPicPr>
            <a:picLocks noChangeAspect="1"/>
          </p:cNvPicPr>
          <p:nvPr/>
        </p:nvPicPr>
        <p:blipFill>
          <a:blip r:embed="rId2"/>
          <a:stretch>
            <a:fillRect/>
          </a:stretch>
        </p:blipFill>
        <p:spPr>
          <a:xfrm>
            <a:off x="8368096" y="770812"/>
            <a:ext cx="911412" cy="911412"/>
          </a:xfrm>
          <a:prstGeom prst="rect">
            <a:avLst/>
          </a:prstGeom>
        </p:spPr>
      </p:pic>
      <p:pic>
        <p:nvPicPr>
          <p:cNvPr id="17" name="Content Placeholder 16">
            <a:extLst>
              <a:ext uri="{FF2B5EF4-FFF2-40B4-BE49-F238E27FC236}">
                <a16:creationId xmlns:a16="http://schemas.microsoft.com/office/drawing/2014/main" id="{6AB94D33-CF2A-4FEE-AD9C-B1EFBD02D2A5}"/>
              </a:ext>
            </a:extLst>
          </p:cNvPr>
          <p:cNvPicPr>
            <a:picLocks noGrp="1" noChangeAspect="1"/>
          </p:cNvPicPr>
          <p:nvPr>
            <p:ph sz="quarter" idx="13"/>
          </p:nvPr>
        </p:nvPicPr>
        <p:blipFill rotWithShape="1">
          <a:blip r:embed="rId3"/>
          <a:srcRect l="32893" t="17382" r="32642" b="22883"/>
          <a:stretch/>
        </p:blipFill>
        <p:spPr>
          <a:xfrm>
            <a:off x="8405306" y="1798913"/>
            <a:ext cx="3328331" cy="3244928"/>
          </a:xfrm>
        </p:spPr>
      </p:pic>
      <p:pic>
        <p:nvPicPr>
          <p:cNvPr id="19" name="Picture 18">
            <a:extLst>
              <a:ext uri="{FF2B5EF4-FFF2-40B4-BE49-F238E27FC236}">
                <a16:creationId xmlns:a16="http://schemas.microsoft.com/office/drawing/2014/main" id="{4370BAF2-E297-47D9-85C0-E241EC589F54}"/>
              </a:ext>
            </a:extLst>
          </p:cNvPr>
          <p:cNvPicPr>
            <a:picLocks noChangeAspect="1"/>
          </p:cNvPicPr>
          <p:nvPr/>
        </p:nvPicPr>
        <p:blipFill rotWithShape="1">
          <a:blip r:embed="rId4"/>
          <a:srcRect l="28428" t="17906" r="27588" b="26478"/>
          <a:stretch/>
        </p:blipFill>
        <p:spPr>
          <a:xfrm>
            <a:off x="4648200" y="1798913"/>
            <a:ext cx="3757106" cy="2672319"/>
          </a:xfrm>
          <a:prstGeom prst="rect">
            <a:avLst/>
          </a:prstGeom>
        </p:spPr>
      </p:pic>
      <p:pic>
        <p:nvPicPr>
          <p:cNvPr id="22" name="Picture 21">
            <a:extLst>
              <a:ext uri="{FF2B5EF4-FFF2-40B4-BE49-F238E27FC236}">
                <a16:creationId xmlns:a16="http://schemas.microsoft.com/office/drawing/2014/main" id="{AD680446-DB47-4FF8-8D41-BA4DD030E39D}"/>
              </a:ext>
            </a:extLst>
          </p:cNvPr>
          <p:cNvPicPr>
            <a:picLocks noChangeAspect="1"/>
          </p:cNvPicPr>
          <p:nvPr/>
        </p:nvPicPr>
        <p:blipFill rotWithShape="1">
          <a:blip r:embed="rId5"/>
          <a:srcRect l="10688" t="14667" r="54688" b="55555"/>
          <a:stretch/>
        </p:blipFill>
        <p:spPr>
          <a:xfrm>
            <a:off x="426720" y="1798913"/>
            <a:ext cx="4221480" cy="2042160"/>
          </a:xfrm>
          <a:prstGeom prst="rect">
            <a:avLst/>
          </a:prstGeom>
        </p:spPr>
      </p:pic>
    </p:spTree>
    <p:extLst>
      <p:ext uri="{BB962C8B-B14F-4D97-AF65-F5344CB8AC3E}">
        <p14:creationId xmlns:p14="http://schemas.microsoft.com/office/powerpoint/2010/main" val="423333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4288B0-B986-4327-81FF-309DBD5B7643}"/>
              </a:ext>
            </a:extLst>
          </p:cNvPr>
          <p:cNvSpPr>
            <a:spLocks noGrp="1"/>
          </p:cNvSpPr>
          <p:nvPr>
            <p:ph type="body" sz="quarter" idx="12"/>
          </p:nvPr>
        </p:nvSpPr>
        <p:spPr/>
        <p:txBody>
          <a:bodyPr/>
          <a:lstStyle/>
          <a:p>
            <a:r>
              <a:rPr lang="en-US" dirty="0"/>
              <a:t>MICROCHIP STUDIO</a:t>
            </a:r>
          </a:p>
        </p:txBody>
      </p:sp>
      <p:sp>
        <p:nvSpPr>
          <p:cNvPr id="3" name="Content Placeholder 2">
            <a:extLst>
              <a:ext uri="{FF2B5EF4-FFF2-40B4-BE49-F238E27FC236}">
                <a16:creationId xmlns:a16="http://schemas.microsoft.com/office/drawing/2014/main" id="{4A857269-B963-420C-8D47-72B5582924D5}"/>
              </a:ext>
            </a:extLst>
          </p:cNvPr>
          <p:cNvSpPr>
            <a:spLocks noGrp="1"/>
          </p:cNvSpPr>
          <p:nvPr>
            <p:ph sz="quarter" idx="13"/>
          </p:nvPr>
        </p:nvSpPr>
        <p:spPr>
          <a:xfrm>
            <a:off x="495300" y="1840447"/>
            <a:ext cx="10668000" cy="4446053"/>
          </a:xfrm>
        </p:spPr>
        <p:txBody>
          <a:bodyPr>
            <a:normAutofit/>
          </a:bodyPr>
          <a:lstStyle/>
          <a:p>
            <a:pPr lvl="0"/>
            <a:r>
              <a:rPr lang="en-US" sz="2800" dirty="0">
                <a:highlight>
                  <a:srgbClr val="FFFFFF"/>
                </a:highlight>
              </a:rPr>
              <a:t>PD Control flow for Motion control and pendulum </a:t>
            </a:r>
          </a:p>
          <a:p>
            <a:pPr lvl="0"/>
            <a:r>
              <a:rPr lang="en-US" sz="2800" dirty="0">
                <a:highlight>
                  <a:srgbClr val="FFFFFF"/>
                </a:highlight>
              </a:rPr>
              <a:t>C program for:</a:t>
            </a:r>
          </a:p>
          <a:p>
            <a:pPr lvl="1"/>
            <a:r>
              <a:rPr lang="en-US" sz="2400" dirty="0">
                <a:highlight>
                  <a:srgbClr val="FFFFFF"/>
                </a:highlight>
              </a:rPr>
              <a:t>Sampling of encoder signals from channel A and B, for both Motor and Pendulum</a:t>
            </a:r>
          </a:p>
          <a:p>
            <a:pPr lvl="1"/>
            <a:r>
              <a:rPr lang="en-US" sz="2400" dirty="0">
                <a:highlight>
                  <a:srgbClr val="FFFFFF"/>
                </a:highlight>
              </a:rPr>
              <a:t>Rollover compensation</a:t>
            </a:r>
          </a:p>
          <a:p>
            <a:pPr lvl="1"/>
            <a:r>
              <a:rPr lang="en-US" sz="2400" dirty="0">
                <a:highlight>
                  <a:srgbClr val="FFFFFF"/>
                </a:highlight>
              </a:rPr>
              <a:t>Position estimation encoder signals.</a:t>
            </a:r>
          </a:p>
          <a:p>
            <a:pPr lvl="1"/>
            <a:r>
              <a:rPr lang="en-US" sz="2400" dirty="0">
                <a:highlight>
                  <a:srgbClr val="FFFFFF"/>
                </a:highlight>
              </a:rPr>
              <a:t>Writing motion commands for the cart, which balances the pendulum.</a:t>
            </a:r>
          </a:p>
        </p:txBody>
      </p:sp>
      <p:sp>
        <p:nvSpPr>
          <p:cNvPr id="4" name="Text Placeholder 3">
            <a:extLst>
              <a:ext uri="{FF2B5EF4-FFF2-40B4-BE49-F238E27FC236}">
                <a16:creationId xmlns:a16="http://schemas.microsoft.com/office/drawing/2014/main" id="{3246FAD3-1C7F-4F87-833B-CC04B8496569}"/>
              </a:ext>
            </a:extLst>
          </p:cNvPr>
          <p:cNvSpPr>
            <a:spLocks noGrp="1"/>
          </p:cNvSpPr>
          <p:nvPr>
            <p:ph type="body" sz="quarter" idx="14"/>
          </p:nvPr>
        </p:nvSpPr>
        <p:spPr>
          <a:xfrm>
            <a:off x="0" y="6498902"/>
            <a:ext cx="4567341" cy="350865"/>
          </a:xfrm>
        </p:spPr>
        <p:txBody>
          <a:bodyPr/>
          <a:lstStyle/>
          <a:p>
            <a:r>
              <a:rPr lang="en-US" dirty="0"/>
              <a:t>ME-445 Final Presentation : </a:t>
            </a:r>
            <a:r>
              <a:rPr lang="en-US" dirty="0" err="1"/>
              <a:t>Anandarao</a:t>
            </a:r>
            <a:r>
              <a:rPr lang="en-US" dirty="0"/>
              <a:t> - </a:t>
            </a:r>
            <a:r>
              <a:rPr lang="en-US" dirty="0" err="1"/>
              <a:t>Shrikhande</a:t>
            </a:r>
            <a:endParaRPr lang="en-US" dirty="0"/>
          </a:p>
        </p:txBody>
      </p:sp>
      <p:pic>
        <p:nvPicPr>
          <p:cNvPr id="5" name="Picture 4" descr="computer monitor icon">
            <a:extLst>
              <a:ext uri="{FF2B5EF4-FFF2-40B4-BE49-F238E27FC236}">
                <a16:creationId xmlns:a16="http://schemas.microsoft.com/office/drawing/2014/main" id="{338996E3-D6E6-4FF5-BBB6-1D6C2466409A}"/>
              </a:ext>
            </a:extLst>
          </p:cNvPr>
          <p:cNvPicPr>
            <a:picLocks noChangeAspect="1"/>
          </p:cNvPicPr>
          <p:nvPr/>
        </p:nvPicPr>
        <p:blipFill>
          <a:blip r:embed="rId2"/>
          <a:stretch>
            <a:fillRect/>
          </a:stretch>
        </p:blipFill>
        <p:spPr>
          <a:xfrm>
            <a:off x="8723277" y="770812"/>
            <a:ext cx="911412" cy="911412"/>
          </a:xfrm>
          <a:prstGeom prst="rect">
            <a:avLst/>
          </a:prstGeom>
        </p:spPr>
      </p:pic>
    </p:spTree>
    <p:extLst>
      <p:ext uri="{BB962C8B-B14F-4D97-AF65-F5344CB8AC3E}">
        <p14:creationId xmlns:p14="http://schemas.microsoft.com/office/powerpoint/2010/main" val="4249767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F2C7D0-84E7-46D4-B80C-1C5A01470548}"/>
              </a:ext>
            </a:extLst>
          </p:cNvPr>
          <p:cNvSpPr>
            <a:spLocks noGrp="1"/>
          </p:cNvSpPr>
          <p:nvPr>
            <p:ph type="body" sz="quarter" idx="12"/>
          </p:nvPr>
        </p:nvSpPr>
        <p:spPr/>
        <p:txBody>
          <a:bodyPr/>
          <a:lstStyle/>
          <a:p>
            <a:r>
              <a:rPr lang="en-US" dirty="0"/>
              <a:t>Labs Covered</a:t>
            </a:r>
          </a:p>
        </p:txBody>
      </p:sp>
      <p:sp>
        <p:nvSpPr>
          <p:cNvPr id="3" name="Text Placeholder 2">
            <a:extLst>
              <a:ext uri="{FF2B5EF4-FFF2-40B4-BE49-F238E27FC236}">
                <a16:creationId xmlns:a16="http://schemas.microsoft.com/office/drawing/2014/main" id="{AA5571AD-D58C-4061-BCDC-AEEBDB3A74E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73607570"/>
      </p:ext>
    </p:extLst>
  </p:cSld>
  <p:clrMapOvr>
    <a:masterClrMapping/>
  </p:clrMapOvr>
</p:sld>
</file>

<file path=ppt/theme/theme1.xml><?xml version="1.0" encoding="utf-8"?>
<a:theme xmlns:a="http://schemas.openxmlformats.org/drawingml/2006/main" name="Office Theme">
  <a:themeElements>
    <a:clrScheme name="UW-Madison theme1">
      <a:dk1>
        <a:srgbClr val="202020"/>
      </a:dk1>
      <a:lt1>
        <a:srgbClr val="FFFFFF"/>
      </a:lt1>
      <a:dk2>
        <a:srgbClr val="101010"/>
      </a:dk2>
      <a:lt2>
        <a:srgbClr val="DADFE1"/>
      </a:lt2>
      <a:accent1>
        <a:srgbClr val="C5050C"/>
      </a:accent1>
      <a:accent2>
        <a:srgbClr val="C5050C"/>
      </a:accent2>
      <a:accent3>
        <a:srgbClr val="9B0000"/>
      </a:accent3>
      <a:accent4>
        <a:srgbClr val="FCCB51"/>
      </a:accent4>
      <a:accent5>
        <a:srgbClr val="80B3AE"/>
      </a:accent5>
      <a:accent6>
        <a:srgbClr val="ADADAD"/>
      </a:accent6>
      <a:hlink>
        <a:srgbClr val="0479A8"/>
      </a:hlink>
      <a:folHlink>
        <a:srgbClr val="0479A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6" id="{EE53F8E8-97B4-BB43-8F26-61F472A23581}" vid="{BE60D276-41EE-B644-9469-BC10D8872B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423</TotalTime>
  <Words>1121</Words>
  <Application>Microsoft Office PowerPoint</Application>
  <PresentationFormat>Widescreen</PresentationFormat>
  <Paragraphs>118</Paragraphs>
  <Slides>14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SHARDUL SHRIKHANDE</dc:creator>
  <cp:lastModifiedBy>sanandarao</cp:lastModifiedBy>
  <cp:revision>46</cp:revision>
  <dcterms:created xsi:type="dcterms:W3CDTF">2022-12-13T20:48:57Z</dcterms:created>
  <dcterms:modified xsi:type="dcterms:W3CDTF">2022-12-15T19:35:10Z</dcterms:modified>
</cp:coreProperties>
</file>